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charts/chart4.xml" ContentType="application/vnd.openxmlformats-officedocument.drawingml.chart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rawings/drawing4.xml" ContentType="application/vnd.openxmlformats-officedocument.drawingml.chartshapes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tags/tag2.xml" ContentType="application/vnd.openxmlformats-officedocument.presentationml.tags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26"/>
  </p:notesMasterIdLst>
  <p:handoutMasterIdLst>
    <p:handoutMasterId r:id="rId27"/>
  </p:handoutMasterIdLst>
  <p:sldIdLst>
    <p:sldId id="290" r:id="rId2"/>
    <p:sldId id="291" r:id="rId3"/>
    <p:sldId id="316" r:id="rId4"/>
    <p:sldId id="296" r:id="rId5"/>
    <p:sldId id="310" r:id="rId6"/>
    <p:sldId id="311" r:id="rId7"/>
    <p:sldId id="292" r:id="rId8"/>
    <p:sldId id="297" r:id="rId9"/>
    <p:sldId id="312" r:id="rId10"/>
    <p:sldId id="314" r:id="rId11"/>
    <p:sldId id="313" r:id="rId12"/>
    <p:sldId id="294" r:id="rId13"/>
    <p:sldId id="305" r:id="rId14"/>
    <p:sldId id="298" r:id="rId15"/>
    <p:sldId id="299" r:id="rId16"/>
    <p:sldId id="300" r:id="rId17"/>
    <p:sldId id="315" r:id="rId18"/>
    <p:sldId id="301" r:id="rId19"/>
    <p:sldId id="303" r:id="rId20"/>
    <p:sldId id="304" r:id="rId21"/>
    <p:sldId id="317" r:id="rId22"/>
    <p:sldId id="318" r:id="rId23"/>
    <p:sldId id="308" r:id="rId24"/>
    <p:sldId id="306" r:id="rId25"/>
  </p:sldIdLst>
  <p:sldSz cx="10688638" cy="7562850"/>
  <p:notesSz cx="6797675" cy="9926638"/>
  <p:defaultTextStyle>
    <a:defPPr>
      <a:defRPr lang="ru-RU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27">
          <p15:clr>
            <a:srgbClr val="A4A3A4"/>
          </p15:clr>
        </p15:guide>
        <p15:guide id="2" pos="335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gor V. Pogorelov" initials="PIV" lastIdx="1" clrIdx="0"/>
  <p:cmAuthor id="1" name="Sergey E. Abaev" initials="SEA" lastIdx="9" clrIdx="1"/>
  <p:cmAuthor id="2" name="Тиукова Анна" initials="ТА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CC"/>
    <a:srgbClr val="E0231F"/>
    <a:srgbClr val="FFFF99"/>
    <a:srgbClr val="13246B"/>
    <a:srgbClr val="FF9C12"/>
    <a:srgbClr val="FF6A12"/>
    <a:srgbClr val="CCFF66"/>
    <a:srgbClr val="33CC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79" autoAdjust="0"/>
    <p:restoredTop sz="92950" autoAdjust="0"/>
  </p:normalViewPr>
  <p:slideViewPr>
    <p:cSldViewPr snapToGrid="0" snapToObjects="1" showGuides="1">
      <p:cViewPr varScale="1">
        <p:scale>
          <a:sx n="99" d="100"/>
          <a:sy n="99" d="100"/>
        </p:scale>
        <p:origin x="-3288" y="-96"/>
      </p:cViewPr>
      <p:guideLst>
        <p:guide orient="horz" pos="2327"/>
        <p:guide pos="33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1" d="100"/>
          <a:sy n="61" d="100"/>
        </p:scale>
        <p:origin x="-2562" y="-96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plotArea>
      <c:layout>
        <c:manualLayout>
          <c:layoutTarget val="inner"/>
          <c:xMode val="edge"/>
          <c:yMode val="edge"/>
          <c:x val="8.9454346342475108E-2"/>
          <c:y val="5.8750218229720534E-2"/>
          <c:w val="0.91054565365754392"/>
          <c:h val="0.88646658307807069"/>
        </c:manualLayout>
      </c:layout>
      <c:barChart>
        <c:barDir val="col"/>
        <c:grouping val="clustered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900" b="1" i="0" baseline="0" dirty="0" smtClean="0"/>
                      <a:t>Гепард</a:t>
                    </a:r>
                    <a:endParaRPr lang="en-US" sz="900" dirty="0"/>
                  </a:p>
                  <a:p>
                    <a:r>
                      <a:rPr lang="en-US" sz="1100" dirty="0" smtClean="0"/>
                      <a:t>$</a:t>
                    </a:r>
                    <a:r>
                      <a:rPr lang="ru-RU" sz="1100" dirty="0" smtClean="0"/>
                      <a:t>16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4.2438269026547426E-3"/>
                  <c:y val="-5.4657343644491423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i="0" u="none" strike="noStrike" baseline="0" dirty="0" smtClean="0"/>
                      <a:t>R-44, R-66</a:t>
                    </a:r>
                    <a:r>
                      <a:rPr lang="ru-RU" sz="1100" b="1" i="0" u="none" strike="noStrike" baseline="0" dirty="0" smtClean="0"/>
                      <a:t> </a:t>
                    </a:r>
                    <a:r>
                      <a:rPr lang="en-US" sz="1100" b="1" dirty="0" smtClean="0"/>
                      <a:t>$</a:t>
                    </a:r>
                    <a:r>
                      <a:rPr lang="ru-RU" sz="1100" b="1" dirty="0" smtClean="0"/>
                      <a:t>200</a:t>
                    </a:r>
                    <a:r>
                      <a:rPr lang="ru-RU" sz="1100" b="1" i="0" u="none" strike="noStrike" baseline="0" dirty="0" smtClean="0"/>
                      <a:t>–6</a:t>
                    </a:r>
                    <a:r>
                      <a:rPr lang="ru-RU" sz="1100" b="1" dirty="0" smtClean="0"/>
                      <a:t>00</a:t>
                    </a:r>
                    <a:endParaRPr lang="en-US" sz="1100" b="1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100" b="1" i="0" baseline="0" dirty="0"/>
                      <a:t>М</a:t>
                    </a:r>
                    <a:r>
                      <a:rPr lang="ru-RU" sz="1100" dirty="0"/>
                      <a:t>И-2</a:t>
                    </a:r>
                  </a:p>
                  <a:p>
                    <a:r>
                      <a:rPr lang="en-US" sz="1100" dirty="0" smtClean="0"/>
                      <a:t>$1200</a:t>
                    </a:r>
                    <a:endParaRPr lang="en-US" sz="1100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100" b="1" i="0" baseline="0" dirty="0"/>
                      <a:t>М</a:t>
                    </a:r>
                    <a:r>
                      <a:rPr lang="ru-RU" sz="1100" dirty="0"/>
                      <a:t>И-8</a:t>
                    </a:r>
                  </a:p>
                  <a:p>
                    <a:r>
                      <a:rPr lang="en-US" sz="1100" dirty="0" smtClean="0"/>
                      <a:t>$3000</a:t>
                    </a:r>
                    <a:endParaRPr lang="en-US" sz="11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 i="0" baseline="0"/>
                </a:pPr>
                <a:endParaRPr lang="ru-RU"/>
              </a:p>
            </c:txPr>
            <c:showVal val="1"/>
          </c:dLbls>
          <c:val>
            <c:numRef>
              <c:f>Лист1!$C$9:$C$12</c:f>
              <c:numCache>
                <c:formatCode>General</c:formatCode>
                <c:ptCount val="4"/>
                <c:pt idx="0">
                  <c:v>6</c:v>
                </c:pt>
                <c:pt idx="1">
                  <c:v>490</c:v>
                </c:pt>
                <c:pt idx="2">
                  <c:v>1200</c:v>
                </c:pt>
                <c:pt idx="3">
                  <c:v>3000</c:v>
                </c:pt>
              </c:numCache>
            </c:numRef>
          </c:val>
        </c:ser>
        <c:axId val="84366848"/>
        <c:axId val="84368384"/>
      </c:barChart>
      <c:catAx>
        <c:axId val="84366848"/>
        <c:scaling>
          <c:orientation val="minMax"/>
        </c:scaling>
        <c:delete val="1"/>
        <c:axPos val="b"/>
        <c:tickLblPos val="none"/>
        <c:crossAx val="84368384"/>
        <c:crosses val="autoZero"/>
        <c:auto val="1"/>
        <c:lblAlgn val="ctr"/>
        <c:lblOffset val="100"/>
      </c:catAx>
      <c:valAx>
        <c:axId val="84368384"/>
        <c:scaling>
          <c:orientation val="minMax"/>
        </c:scaling>
        <c:axPos val="l"/>
        <c:majorGridlines>
          <c:spPr>
            <a:ln>
              <a:solidFill>
                <a:srgbClr val="4F81BD">
                  <a:alpha val="20000"/>
                </a:srgbClr>
              </a:solidFill>
            </a:ln>
          </c:spPr>
        </c:majorGridlines>
        <c:numFmt formatCode="General" sourceLinked="1"/>
        <c:tickLblPos val="none"/>
        <c:crossAx val="84366848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1264856995209999"/>
          <c:y val="0.15240166803953872"/>
          <c:w val="0.40964064953391766"/>
          <c:h val="0.69519666392092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0"/>
          <c:dPt>
            <c:idx val="0"/>
            <c:explosion val="20"/>
          </c:dPt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elete val="1"/>
            <c:txPr>
              <a:bodyPr/>
              <a:lstStyle/>
              <a:p>
                <a:pPr>
                  <a:defRPr sz="500" baseline="0"/>
                </a:pPr>
                <a:endParaRPr lang="ru-RU"/>
              </a:p>
            </c:txPr>
          </c:dLbls>
          <c:cat>
            <c:strRef>
              <c:f>Лист1!$A$2:$A$3</c:f>
              <c:strCache>
                <c:ptCount val="2"/>
                <c:pt idx="0">
                  <c:v>ATV</c:v>
                </c:pt>
                <c:pt idx="1">
                  <c:v>Гепард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91.5</c:v>
                </c:pt>
                <c:pt idx="1">
                  <c:v>8.5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6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600" baseline="0"/>
            </a:pPr>
            <a:endParaRPr lang="ru-RU"/>
          </a:p>
        </c:txPr>
      </c:legendEntry>
      <c:layout>
        <c:manualLayout>
          <c:xMode val="edge"/>
          <c:yMode val="edge"/>
          <c:x val="0.1518781013260532"/>
          <c:y val="0.72031382387570286"/>
          <c:w val="0.28618100689682585"/>
          <c:h val="0.17855500170556454"/>
        </c:manualLayout>
      </c:layout>
      <c:txPr>
        <a:bodyPr/>
        <a:lstStyle/>
        <a:p>
          <a:pPr>
            <a:defRPr sz="10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1264856995209983"/>
          <c:y val="0.15240166803953872"/>
          <c:w val="0.40964064953391766"/>
          <c:h val="0.69519666392092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0"/>
          <c:dPt>
            <c:idx val="0"/>
            <c:explosion val="20"/>
          </c:dPt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elete val="1"/>
            <c:txPr>
              <a:bodyPr/>
              <a:lstStyle/>
              <a:p>
                <a:pPr>
                  <a:defRPr sz="500" baseline="0"/>
                </a:pPr>
                <a:endParaRPr lang="ru-RU"/>
              </a:p>
            </c:txPr>
          </c:dLbls>
          <c:cat>
            <c:strRef>
              <c:f>Лист1!$A$2:$A$3</c:f>
              <c:strCache>
                <c:ptCount val="2"/>
                <c:pt idx="0">
                  <c:v>Частные ЛА</c:v>
                </c:pt>
                <c:pt idx="1">
                  <c:v>Гепард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74.5</c:v>
                </c:pt>
                <c:pt idx="1">
                  <c:v>25.5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6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600" baseline="0"/>
            </a:pPr>
            <a:endParaRPr lang="ru-RU"/>
          </a:p>
        </c:txPr>
      </c:legendEntry>
      <c:layout>
        <c:manualLayout>
          <c:xMode val="edge"/>
          <c:yMode val="edge"/>
          <c:x val="0.1518781013260532"/>
          <c:y val="0.72031382387570286"/>
          <c:w val="0.28618100689682585"/>
          <c:h val="0.17855500170556454"/>
        </c:manualLayout>
      </c:layout>
      <c:txPr>
        <a:bodyPr/>
        <a:lstStyle/>
        <a:p>
          <a:pPr>
            <a:defRPr sz="10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1264856995209983"/>
          <c:y val="0.15240166803953872"/>
          <c:w val="0.40964064953391766"/>
          <c:h val="0.69519666392092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0"/>
          <c:dPt>
            <c:idx val="0"/>
            <c:explosion val="20"/>
          </c:dPt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elete val="1"/>
            <c:txPr>
              <a:bodyPr/>
              <a:lstStyle/>
              <a:p>
                <a:pPr>
                  <a:defRPr sz="500" baseline="0"/>
                </a:pPr>
                <a:endParaRPr lang="ru-RU"/>
              </a:p>
            </c:txPr>
          </c:dLbls>
          <c:cat>
            <c:strRef>
              <c:f>Лист1!$A$2:$A$3</c:f>
              <c:strCache>
                <c:ptCount val="2"/>
                <c:pt idx="0">
                  <c:v>Гидроциклы</c:v>
                </c:pt>
                <c:pt idx="1">
                  <c:v>Гепард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83</c:v>
                </c:pt>
                <c:pt idx="1">
                  <c:v>17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6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600" baseline="0"/>
            </a:pPr>
            <a:endParaRPr lang="ru-RU"/>
          </a:p>
        </c:txPr>
      </c:legendEntry>
      <c:layout>
        <c:manualLayout>
          <c:xMode val="edge"/>
          <c:yMode val="edge"/>
          <c:x val="0.1518781013260532"/>
          <c:y val="0.72031382387570286"/>
          <c:w val="0.28618100689682585"/>
          <c:h val="0.17855500170556454"/>
        </c:manualLayout>
      </c:layout>
      <c:txPr>
        <a:bodyPr/>
        <a:lstStyle/>
        <a:p>
          <a:pPr>
            <a:defRPr sz="10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1264856995209983"/>
          <c:y val="0.15240166803953872"/>
          <c:w val="0.40964064953391766"/>
          <c:h val="0.69519666392092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0"/>
          <c:dPt>
            <c:idx val="0"/>
            <c:explosion val="20"/>
          </c:dPt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elete val="1"/>
            <c:txPr>
              <a:bodyPr/>
              <a:lstStyle/>
              <a:p>
                <a:pPr>
                  <a:defRPr sz="500" baseline="0"/>
                </a:pPr>
                <a:endParaRPr lang="ru-RU"/>
              </a:p>
            </c:txPr>
          </c:dLbls>
          <c:cat>
            <c:strRef>
              <c:f>Лист1!$A$2:$A$3</c:f>
              <c:strCache>
                <c:ptCount val="2"/>
                <c:pt idx="0">
                  <c:v>Потенц-е конкуренты</c:v>
                </c:pt>
                <c:pt idx="1">
                  <c:v>Гепард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6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600" baseline="0"/>
            </a:pPr>
            <a:endParaRPr lang="ru-RU"/>
          </a:p>
        </c:txPr>
      </c:legendEntry>
      <c:layout>
        <c:manualLayout>
          <c:xMode val="edge"/>
          <c:yMode val="edge"/>
          <c:x val="0"/>
          <c:y val="0.72031382387570286"/>
          <c:w val="0.45695253610540082"/>
          <c:h val="0.17855500170556454"/>
        </c:manualLayout>
      </c:layout>
      <c:txPr>
        <a:bodyPr/>
        <a:lstStyle/>
        <a:p>
          <a:pPr>
            <a:defRPr sz="10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5C0B1B-153E-4EF6-920E-26B17D9CB0B6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CE9C0A-E03B-40A1-95B6-EDF7DE7FA2CD}">
      <dgm:prSet phldrT="[Текст]" custT="1"/>
      <dgm:spPr/>
      <dgm:t>
        <a:bodyPr lIns="108000"/>
        <a:lstStyle/>
        <a:p>
          <a:pPr algn="ctr"/>
          <a:r>
            <a:rPr lang="ru-RU" sz="1000" b="1" dirty="0" smtClean="0"/>
            <a:t>Потребительские качества:</a:t>
          </a:r>
        </a:p>
        <a:p>
          <a:pPr algn="l"/>
          <a:r>
            <a:rPr lang="ru-RU" sz="1000" dirty="0" smtClean="0"/>
            <a:t>  -Безопасность</a:t>
          </a:r>
        </a:p>
        <a:p>
          <a:pPr algn="l"/>
          <a:r>
            <a:rPr lang="ru-RU" sz="1000" dirty="0" smtClean="0"/>
            <a:t>  -Простота управления</a:t>
          </a:r>
        </a:p>
        <a:p>
          <a:pPr algn="l"/>
          <a:r>
            <a:rPr lang="ru-RU" sz="1000" dirty="0" smtClean="0"/>
            <a:t>  -Доступная цена</a:t>
          </a:r>
        </a:p>
        <a:p>
          <a:pPr algn="l"/>
          <a:r>
            <a:rPr lang="ru-RU" sz="1000" dirty="0" smtClean="0"/>
            <a:t>  -Не нужна лицензия пилота</a:t>
          </a:r>
        </a:p>
        <a:p>
          <a:pPr algn="l"/>
          <a:r>
            <a:rPr lang="ru-RU" sz="1000" dirty="0" smtClean="0"/>
            <a:t>  -Не нужна регистрация</a:t>
          </a:r>
          <a:r>
            <a:rPr lang="ru-RU" sz="1000" dirty="0" smtClean="0">
              <a:solidFill>
                <a:srgbClr val="FF0000"/>
              </a:solidFill>
            </a:rPr>
            <a:t>*</a:t>
          </a:r>
          <a:endParaRPr lang="ru-RU" sz="1000" dirty="0">
            <a:solidFill>
              <a:srgbClr val="FF0000"/>
            </a:solidFill>
          </a:endParaRPr>
        </a:p>
      </dgm:t>
    </dgm:pt>
    <dgm:pt modelId="{311F06EB-1E3E-46B8-8D37-B4968AEA308E}" type="parTrans" cxnId="{2F48C171-5BDF-4879-96AB-179958D02648}">
      <dgm:prSet/>
      <dgm:spPr/>
      <dgm:t>
        <a:bodyPr/>
        <a:lstStyle/>
        <a:p>
          <a:endParaRPr lang="ru-RU"/>
        </a:p>
      </dgm:t>
    </dgm:pt>
    <dgm:pt modelId="{F5282AEB-20F5-4BEC-AA56-D1CB1739C0AE}" type="sibTrans" cxnId="{2F48C171-5BDF-4879-96AB-179958D02648}">
      <dgm:prSet/>
      <dgm:spPr/>
      <dgm:t>
        <a:bodyPr/>
        <a:lstStyle/>
        <a:p>
          <a:endParaRPr lang="ru-RU"/>
        </a:p>
      </dgm:t>
    </dgm:pt>
    <dgm:pt modelId="{72D214E2-DA7B-486E-876B-9354445BEB37}" type="pres">
      <dgm:prSet presAssocID="{0A5C0B1B-153E-4EF6-920E-26B17D9CB0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4CFB55-F56F-44D0-9ABD-9349D71D1B6A}" type="pres">
      <dgm:prSet presAssocID="{CECE9C0A-E03B-40A1-95B6-EDF7DE7FA2CD}" presName="node" presStyleLbl="node1" presStyleIdx="0" presStyleCnt="1" custScaleX="100097" custScaleY="223345" custLinFactNeighborY="16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6F1FC1-5C9E-48F9-9369-F86342EFD75D}" type="presOf" srcId="{CECE9C0A-E03B-40A1-95B6-EDF7DE7FA2CD}" destId="{EF4CFB55-F56F-44D0-9ABD-9349D71D1B6A}" srcOrd="0" destOrd="0" presId="urn:microsoft.com/office/officeart/2005/8/layout/default"/>
    <dgm:cxn modelId="{C324C623-1E5E-4FD3-9259-27094E3EC383}" type="presOf" srcId="{0A5C0B1B-153E-4EF6-920E-26B17D9CB0B6}" destId="{72D214E2-DA7B-486E-876B-9354445BEB37}" srcOrd="0" destOrd="0" presId="urn:microsoft.com/office/officeart/2005/8/layout/default"/>
    <dgm:cxn modelId="{2F48C171-5BDF-4879-96AB-179958D02648}" srcId="{0A5C0B1B-153E-4EF6-920E-26B17D9CB0B6}" destId="{CECE9C0A-E03B-40A1-95B6-EDF7DE7FA2CD}" srcOrd="0" destOrd="0" parTransId="{311F06EB-1E3E-46B8-8D37-B4968AEA308E}" sibTransId="{F5282AEB-20F5-4BEC-AA56-D1CB1739C0AE}"/>
    <dgm:cxn modelId="{31BA47AD-40D3-49D6-90C8-D67C940F1ED2}" type="presParOf" srcId="{72D214E2-DA7B-486E-876B-9354445BEB37}" destId="{EF4CFB55-F56F-44D0-9ABD-9349D71D1B6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ED98DA5-E2CF-4C3B-8F83-00D767FB52AA}" type="doc">
      <dgm:prSet loTypeId="urn:microsoft.com/office/officeart/2005/8/layout/lProcess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5D5667-575F-44F8-A01B-751C9FFF270F}">
      <dgm:prSet phldrT="[Текст]"/>
      <dgm:spPr>
        <a:gradFill flip="none" rotWithShape="1">
          <a:gsLst>
            <a:gs pos="0">
              <a:srgbClr val="F0A621">
                <a:alpha val="82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scene3d>
          <a:camera prst="orthographicFront"/>
          <a:lightRig rig="threePt" dir="t"/>
        </a:scene3d>
        <a:sp3d z="-12700">
          <a:bevelT w="165100" prst="coolSlant"/>
          <a:bevelB w="0" h="0" prst="convex"/>
        </a:sp3d>
      </dgm:spPr>
      <dgm:t>
        <a:bodyPr/>
        <a:lstStyle/>
        <a:p>
          <a:endParaRPr lang="ru-RU" dirty="0"/>
        </a:p>
      </dgm:t>
    </dgm:pt>
    <dgm:pt modelId="{C9292064-396A-4405-B147-3D50D78F1FB2}" type="parTrans" cxnId="{219278B6-2ABE-4DC6-AF37-0F8FED68B3AB}">
      <dgm:prSet/>
      <dgm:spPr/>
      <dgm:t>
        <a:bodyPr/>
        <a:lstStyle/>
        <a:p>
          <a:endParaRPr lang="ru-RU"/>
        </a:p>
      </dgm:t>
    </dgm:pt>
    <dgm:pt modelId="{B77C679A-4FDE-4A9D-9A4D-92B30D3694D5}" type="sibTrans" cxnId="{219278B6-2ABE-4DC6-AF37-0F8FED68B3AB}">
      <dgm:prSet/>
      <dgm:spPr/>
      <dgm:t>
        <a:bodyPr/>
        <a:lstStyle/>
        <a:p>
          <a:endParaRPr lang="ru-RU"/>
        </a:p>
      </dgm:t>
    </dgm:pt>
    <dgm:pt modelId="{25A0C52E-EEE2-4925-9D25-8AB199849732}">
      <dgm:prSet phldrT="[Текст]" phldr="1"/>
      <dgm:spPr>
        <a:gradFill rotWithShape="0">
          <a:gsLst>
            <a:gs pos="0">
              <a:srgbClr val="F0A621">
                <a:alpha val="82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scene3d>
          <a:camera prst="orthographicFront"/>
          <a:lightRig rig="threePt" dir="t"/>
        </a:scene3d>
        <a:sp3d z="-12700">
          <a:bevelT w="165100" prst="coolSlant"/>
          <a:bevelB w="0" h="0" prst="convex"/>
        </a:sp3d>
      </dgm:spPr>
      <dgm:t>
        <a:bodyPr/>
        <a:lstStyle/>
        <a:p>
          <a:endParaRPr lang="ru-RU" dirty="0"/>
        </a:p>
      </dgm:t>
    </dgm:pt>
    <dgm:pt modelId="{66B4936C-862D-4248-905B-801995F2ABFE}" type="parTrans" cxnId="{206BCBCB-5DE3-49BB-A0FF-6AD670D40369}">
      <dgm:prSet/>
      <dgm:spPr/>
      <dgm:t>
        <a:bodyPr/>
        <a:lstStyle/>
        <a:p>
          <a:endParaRPr lang="ru-RU"/>
        </a:p>
      </dgm:t>
    </dgm:pt>
    <dgm:pt modelId="{F7E02999-7A29-43F4-A746-E1D389F08E67}" type="sibTrans" cxnId="{206BCBCB-5DE3-49BB-A0FF-6AD670D40369}">
      <dgm:prSet/>
      <dgm:spPr/>
      <dgm:t>
        <a:bodyPr/>
        <a:lstStyle/>
        <a:p>
          <a:endParaRPr lang="ru-RU"/>
        </a:p>
      </dgm:t>
    </dgm:pt>
    <dgm:pt modelId="{730B40E5-AD54-452E-BB44-6CA6BE392B5C}">
      <dgm:prSet phldrT="[Текст]" phldr="1"/>
      <dgm:spPr>
        <a:gradFill flip="none" rotWithShape="1">
          <a:gsLst>
            <a:gs pos="0">
              <a:srgbClr val="F0A621">
                <a:alpha val="82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16200000" scaled="1"/>
          <a:tileRect/>
        </a:gradFill>
        <a:scene3d>
          <a:camera prst="orthographicFront"/>
          <a:lightRig rig="threePt" dir="t"/>
        </a:scene3d>
        <a:sp3d z="-12700">
          <a:bevelT w="165100" prst="coolSlant"/>
          <a:bevelB w="0" h="0" prst="coolSlant"/>
          <a:extrusionClr>
            <a:schemeClr val="bg1"/>
          </a:extrusionClr>
          <a:contourClr>
            <a:schemeClr val="tx1"/>
          </a:contourClr>
        </a:sp3d>
      </dgm:spPr>
      <dgm:t>
        <a:bodyPr/>
        <a:lstStyle/>
        <a:p>
          <a:endParaRPr lang="ru-RU" dirty="0"/>
        </a:p>
      </dgm:t>
    </dgm:pt>
    <dgm:pt modelId="{F10CD54E-32AA-4308-B998-D257A58FA65E}" type="parTrans" cxnId="{02FC7A61-8261-4687-8FC5-A7C1D42CA027}">
      <dgm:prSet/>
      <dgm:spPr/>
      <dgm:t>
        <a:bodyPr/>
        <a:lstStyle/>
        <a:p>
          <a:endParaRPr lang="ru-RU"/>
        </a:p>
      </dgm:t>
    </dgm:pt>
    <dgm:pt modelId="{B8482B5A-59B8-4C31-8194-CD5C97BC6FAB}" type="sibTrans" cxnId="{02FC7A61-8261-4687-8FC5-A7C1D42CA027}">
      <dgm:prSet/>
      <dgm:spPr/>
      <dgm:t>
        <a:bodyPr/>
        <a:lstStyle/>
        <a:p>
          <a:endParaRPr lang="ru-RU"/>
        </a:p>
      </dgm:t>
    </dgm:pt>
    <dgm:pt modelId="{ED75B1BD-E463-4FFE-AD92-B959AA0C25CC}" type="pres">
      <dgm:prSet presAssocID="{4ED98DA5-E2CF-4C3B-8F83-00D767FB52A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4EABCF-A7CE-41BC-849D-8A47F65E5831}" type="pres">
      <dgm:prSet presAssocID="{165D5667-575F-44F8-A01B-751C9FFF270F}" presName="compNode" presStyleCnt="0"/>
      <dgm:spPr/>
    </dgm:pt>
    <dgm:pt modelId="{1D65D5C7-DD1E-4210-A1B9-0DA3BD49EDAC}" type="pres">
      <dgm:prSet presAssocID="{165D5667-575F-44F8-A01B-751C9FFF270F}" presName="aNode" presStyleLbl="bgShp" presStyleIdx="0" presStyleCnt="3" custLinFactNeighborY="385"/>
      <dgm:spPr/>
      <dgm:t>
        <a:bodyPr/>
        <a:lstStyle/>
        <a:p>
          <a:endParaRPr lang="ru-RU"/>
        </a:p>
      </dgm:t>
    </dgm:pt>
    <dgm:pt modelId="{730F9EE6-348F-4D0C-83E3-01FB5F79CB60}" type="pres">
      <dgm:prSet presAssocID="{165D5667-575F-44F8-A01B-751C9FFF270F}" presName="textNode" presStyleLbl="bgShp" presStyleIdx="0" presStyleCnt="3"/>
      <dgm:spPr/>
      <dgm:t>
        <a:bodyPr/>
        <a:lstStyle/>
        <a:p>
          <a:endParaRPr lang="ru-RU"/>
        </a:p>
      </dgm:t>
    </dgm:pt>
    <dgm:pt modelId="{A5D1D354-3C49-482E-B060-350442C27614}" type="pres">
      <dgm:prSet presAssocID="{165D5667-575F-44F8-A01B-751C9FFF270F}" presName="compChildNode" presStyleCnt="0"/>
      <dgm:spPr/>
    </dgm:pt>
    <dgm:pt modelId="{AA7A83F7-04CC-4E24-9654-9DABDC1F4243}" type="pres">
      <dgm:prSet presAssocID="{165D5667-575F-44F8-A01B-751C9FFF270F}" presName="theInnerList" presStyleCnt="0"/>
      <dgm:spPr/>
    </dgm:pt>
    <dgm:pt modelId="{302A4BAD-B90B-4948-9AD7-6BAE0A84C779}" type="pres">
      <dgm:prSet presAssocID="{165D5667-575F-44F8-A01B-751C9FFF270F}" presName="aSpace" presStyleCnt="0"/>
      <dgm:spPr/>
    </dgm:pt>
    <dgm:pt modelId="{B3BD1C74-C4ED-435E-9558-620C83A79D24}" type="pres">
      <dgm:prSet presAssocID="{25A0C52E-EEE2-4925-9D25-8AB199849732}" presName="compNode" presStyleCnt="0"/>
      <dgm:spPr/>
    </dgm:pt>
    <dgm:pt modelId="{E5F0C75B-30CC-4E9C-B530-AFDA30339AED}" type="pres">
      <dgm:prSet presAssocID="{25A0C52E-EEE2-4925-9D25-8AB199849732}" presName="aNode" presStyleLbl="bgShp" presStyleIdx="1" presStyleCnt="3"/>
      <dgm:spPr/>
      <dgm:t>
        <a:bodyPr/>
        <a:lstStyle/>
        <a:p>
          <a:endParaRPr lang="ru-RU"/>
        </a:p>
      </dgm:t>
    </dgm:pt>
    <dgm:pt modelId="{514A17B9-0547-4684-84D0-977ADDFEF536}" type="pres">
      <dgm:prSet presAssocID="{25A0C52E-EEE2-4925-9D25-8AB199849732}" presName="textNode" presStyleLbl="bgShp" presStyleIdx="1" presStyleCnt="3"/>
      <dgm:spPr/>
      <dgm:t>
        <a:bodyPr/>
        <a:lstStyle/>
        <a:p>
          <a:endParaRPr lang="ru-RU"/>
        </a:p>
      </dgm:t>
    </dgm:pt>
    <dgm:pt modelId="{2230E0C2-681B-4072-A5E6-DA4B41F2B4DB}" type="pres">
      <dgm:prSet presAssocID="{25A0C52E-EEE2-4925-9D25-8AB199849732}" presName="compChildNode" presStyleCnt="0"/>
      <dgm:spPr/>
    </dgm:pt>
    <dgm:pt modelId="{22A18095-2C1F-4C51-A924-53B218320843}" type="pres">
      <dgm:prSet presAssocID="{25A0C52E-EEE2-4925-9D25-8AB199849732}" presName="theInnerList" presStyleCnt="0"/>
      <dgm:spPr/>
    </dgm:pt>
    <dgm:pt modelId="{36EB45D1-D487-4C76-B56B-A5734F082465}" type="pres">
      <dgm:prSet presAssocID="{25A0C52E-EEE2-4925-9D25-8AB199849732}" presName="aSpace" presStyleCnt="0"/>
      <dgm:spPr/>
    </dgm:pt>
    <dgm:pt modelId="{6B458975-5CF8-4F18-8284-C629C354AE19}" type="pres">
      <dgm:prSet presAssocID="{730B40E5-AD54-452E-BB44-6CA6BE392B5C}" presName="compNode" presStyleCnt="0"/>
      <dgm:spPr/>
    </dgm:pt>
    <dgm:pt modelId="{1FAE1D54-5669-4465-94D6-1ABB430DFD1D}" type="pres">
      <dgm:prSet presAssocID="{730B40E5-AD54-452E-BB44-6CA6BE392B5C}" presName="aNode" presStyleLbl="bgShp" presStyleIdx="2" presStyleCnt="3" custLinFactNeighborX="-1380"/>
      <dgm:spPr/>
      <dgm:t>
        <a:bodyPr/>
        <a:lstStyle/>
        <a:p>
          <a:endParaRPr lang="ru-RU"/>
        </a:p>
      </dgm:t>
    </dgm:pt>
    <dgm:pt modelId="{466EA341-38D3-4B6A-B57C-4B52CF6B7E48}" type="pres">
      <dgm:prSet presAssocID="{730B40E5-AD54-452E-BB44-6CA6BE392B5C}" presName="textNode" presStyleLbl="bgShp" presStyleIdx="2" presStyleCnt="3"/>
      <dgm:spPr/>
      <dgm:t>
        <a:bodyPr/>
        <a:lstStyle/>
        <a:p>
          <a:endParaRPr lang="ru-RU"/>
        </a:p>
      </dgm:t>
    </dgm:pt>
    <dgm:pt modelId="{BEC137BA-C580-4635-93C2-2F6D2F5AEE58}" type="pres">
      <dgm:prSet presAssocID="{730B40E5-AD54-452E-BB44-6CA6BE392B5C}" presName="compChildNode" presStyleCnt="0"/>
      <dgm:spPr/>
    </dgm:pt>
    <dgm:pt modelId="{333900AF-CE6D-4DB1-89A4-F253FCDC994E}" type="pres">
      <dgm:prSet presAssocID="{730B40E5-AD54-452E-BB44-6CA6BE392B5C}" presName="theInnerList" presStyleCnt="0"/>
      <dgm:spPr/>
    </dgm:pt>
  </dgm:ptLst>
  <dgm:cxnLst>
    <dgm:cxn modelId="{DEB754CB-C4CE-404F-B26F-78F5C9EF41BE}" type="presOf" srcId="{730B40E5-AD54-452E-BB44-6CA6BE392B5C}" destId="{1FAE1D54-5669-4465-94D6-1ABB430DFD1D}" srcOrd="0" destOrd="0" presId="urn:microsoft.com/office/officeart/2005/8/layout/lProcess2"/>
    <dgm:cxn modelId="{89801C50-9661-47BE-8B34-103345CE2D44}" type="presOf" srcId="{4ED98DA5-E2CF-4C3B-8F83-00D767FB52AA}" destId="{ED75B1BD-E463-4FFE-AD92-B959AA0C25CC}" srcOrd="0" destOrd="0" presId="urn:microsoft.com/office/officeart/2005/8/layout/lProcess2"/>
    <dgm:cxn modelId="{02FC7A61-8261-4687-8FC5-A7C1D42CA027}" srcId="{4ED98DA5-E2CF-4C3B-8F83-00D767FB52AA}" destId="{730B40E5-AD54-452E-BB44-6CA6BE392B5C}" srcOrd="2" destOrd="0" parTransId="{F10CD54E-32AA-4308-B998-D257A58FA65E}" sibTransId="{B8482B5A-59B8-4C31-8194-CD5C97BC6FAB}"/>
    <dgm:cxn modelId="{84F86BC1-982C-4E99-B746-9735DFB3921F}" type="presOf" srcId="{25A0C52E-EEE2-4925-9D25-8AB199849732}" destId="{514A17B9-0547-4684-84D0-977ADDFEF536}" srcOrd="1" destOrd="0" presId="urn:microsoft.com/office/officeart/2005/8/layout/lProcess2"/>
    <dgm:cxn modelId="{219278B6-2ABE-4DC6-AF37-0F8FED68B3AB}" srcId="{4ED98DA5-E2CF-4C3B-8F83-00D767FB52AA}" destId="{165D5667-575F-44F8-A01B-751C9FFF270F}" srcOrd="0" destOrd="0" parTransId="{C9292064-396A-4405-B147-3D50D78F1FB2}" sibTransId="{B77C679A-4FDE-4A9D-9A4D-92B30D3694D5}"/>
    <dgm:cxn modelId="{173834CC-160C-4D81-AB19-5125BDC904E0}" type="presOf" srcId="{165D5667-575F-44F8-A01B-751C9FFF270F}" destId="{730F9EE6-348F-4D0C-83E3-01FB5F79CB60}" srcOrd="1" destOrd="0" presId="urn:microsoft.com/office/officeart/2005/8/layout/lProcess2"/>
    <dgm:cxn modelId="{EFE502EC-DEE6-481F-B727-A326111014EB}" type="presOf" srcId="{25A0C52E-EEE2-4925-9D25-8AB199849732}" destId="{E5F0C75B-30CC-4E9C-B530-AFDA30339AED}" srcOrd="0" destOrd="0" presId="urn:microsoft.com/office/officeart/2005/8/layout/lProcess2"/>
    <dgm:cxn modelId="{206BCBCB-5DE3-49BB-A0FF-6AD670D40369}" srcId="{4ED98DA5-E2CF-4C3B-8F83-00D767FB52AA}" destId="{25A0C52E-EEE2-4925-9D25-8AB199849732}" srcOrd="1" destOrd="0" parTransId="{66B4936C-862D-4248-905B-801995F2ABFE}" sibTransId="{F7E02999-7A29-43F4-A746-E1D389F08E67}"/>
    <dgm:cxn modelId="{4504C428-5A9A-4C83-B6DD-BBBDFDB5F972}" type="presOf" srcId="{165D5667-575F-44F8-A01B-751C9FFF270F}" destId="{1D65D5C7-DD1E-4210-A1B9-0DA3BD49EDAC}" srcOrd="0" destOrd="0" presId="urn:microsoft.com/office/officeart/2005/8/layout/lProcess2"/>
    <dgm:cxn modelId="{5704454B-3098-474C-8DFA-6491669BD173}" type="presOf" srcId="{730B40E5-AD54-452E-BB44-6CA6BE392B5C}" destId="{466EA341-38D3-4B6A-B57C-4B52CF6B7E48}" srcOrd="1" destOrd="0" presId="urn:microsoft.com/office/officeart/2005/8/layout/lProcess2"/>
    <dgm:cxn modelId="{9E44DFEA-C015-4D1C-A223-8BE3CABE52C5}" type="presParOf" srcId="{ED75B1BD-E463-4FFE-AD92-B959AA0C25CC}" destId="{4D4EABCF-A7CE-41BC-849D-8A47F65E5831}" srcOrd="0" destOrd="0" presId="urn:microsoft.com/office/officeart/2005/8/layout/lProcess2"/>
    <dgm:cxn modelId="{D83D6A45-6323-4CEA-8B9B-18FC1CDB2A5C}" type="presParOf" srcId="{4D4EABCF-A7CE-41BC-849D-8A47F65E5831}" destId="{1D65D5C7-DD1E-4210-A1B9-0DA3BD49EDAC}" srcOrd="0" destOrd="0" presId="urn:microsoft.com/office/officeart/2005/8/layout/lProcess2"/>
    <dgm:cxn modelId="{C68B3E08-4A1D-469F-90E2-C694816FC2CA}" type="presParOf" srcId="{4D4EABCF-A7CE-41BC-849D-8A47F65E5831}" destId="{730F9EE6-348F-4D0C-83E3-01FB5F79CB60}" srcOrd="1" destOrd="0" presId="urn:microsoft.com/office/officeart/2005/8/layout/lProcess2"/>
    <dgm:cxn modelId="{D736EC7D-7195-47E3-96CD-AEE41C213CF6}" type="presParOf" srcId="{4D4EABCF-A7CE-41BC-849D-8A47F65E5831}" destId="{A5D1D354-3C49-482E-B060-350442C27614}" srcOrd="2" destOrd="0" presId="urn:microsoft.com/office/officeart/2005/8/layout/lProcess2"/>
    <dgm:cxn modelId="{1375EF0D-41E9-4B4A-A8C2-20FA9663CC3F}" type="presParOf" srcId="{A5D1D354-3C49-482E-B060-350442C27614}" destId="{AA7A83F7-04CC-4E24-9654-9DABDC1F4243}" srcOrd="0" destOrd="0" presId="urn:microsoft.com/office/officeart/2005/8/layout/lProcess2"/>
    <dgm:cxn modelId="{FC5553E3-B753-479A-A504-B4B9278BDDAA}" type="presParOf" srcId="{ED75B1BD-E463-4FFE-AD92-B959AA0C25CC}" destId="{302A4BAD-B90B-4948-9AD7-6BAE0A84C779}" srcOrd="1" destOrd="0" presId="urn:microsoft.com/office/officeart/2005/8/layout/lProcess2"/>
    <dgm:cxn modelId="{840982D6-734D-43D5-A72C-B5B2D98FCADA}" type="presParOf" srcId="{ED75B1BD-E463-4FFE-AD92-B959AA0C25CC}" destId="{B3BD1C74-C4ED-435E-9558-620C83A79D24}" srcOrd="2" destOrd="0" presId="urn:microsoft.com/office/officeart/2005/8/layout/lProcess2"/>
    <dgm:cxn modelId="{2E4D5A0D-2D3D-4180-8432-DF65AF5084C5}" type="presParOf" srcId="{B3BD1C74-C4ED-435E-9558-620C83A79D24}" destId="{E5F0C75B-30CC-4E9C-B530-AFDA30339AED}" srcOrd="0" destOrd="0" presId="urn:microsoft.com/office/officeart/2005/8/layout/lProcess2"/>
    <dgm:cxn modelId="{0C9D433D-F080-4C5C-9912-60E17F4E0E1A}" type="presParOf" srcId="{B3BD1C74-C4ED-435E-9558-620C83A79D24}" destId="{514A17B9-0547-4684-84D0-977ADDFEF536}" srcOrd="1" destOrd="0" presId="urn:microsoft.com/office/officeart/2005/8/layout/lProcess2"/>
    <dgm:cxn modelId="{DE31FE9B-9A03-4276-812C-C53B69AD7CD8}" type="presParOf" srcId="{B3BD1C74-C4ED-435E-9558-620C83A79D24}" destId="{2230E0C2-681B-4072-A5E6-DA4B41F2B4DB}" srcOrd="2" destOrd="0" presId="urn:microsoft.com/office/officeart/2005/8/layout/lProcess2"/>
    <dgm:cxn modelId="{789FA497-27D9-47F5-873B-88BE7EDB6A2E}" type="presParOf" srcId="{2230E0C2-681B-4072-A5E6-DA4B41F2B4DB}" destId="{22A18095-2C1F-4C51-A924-53B218320843}" srcOrd="0" destOrd="0" presId="urn:microsoft.com/office/officeart/2005/8/layout/lProcess2"/>
    <dgm:cxn modelId="{6E92534C-66B6-4601-AEC1-EBE6885F4563}" type="presParOf" srcId="{ED75B1BD-E463-4FFE-AD92-B959AA0C25CC}" destId="{36EB45D1-D487-4C76-B56B-A5734F082465}" srcOrd="3" destOrd="0" presId="urn:microsoft.com/office/officeart/2005/8/layout/lProcess2"/>
    <dgm:cxn modelId="{5DF6CA15-EB0E-487C-ABA1-ACC506C17A6B}" type="presParOf" srcId="{ED75B1BD-E463-4FFE-AD92-B959AA0C25CC}" destId="{6B458975-5CF8-4F18-8284-C629C354AE19}" srcOrd="4" destOrd="0" presId="urn:microsoft.com/office/officeart/2005/8/layout/lProcess2"/>
    <dgm:cxn modelId="{532DAFAF-DE56-4655-80DE-0FC538D0AF15}" type="presParOf" srcId="{6B458975-5CF8-4F18-8284-C629C354AE19}" destId="{1FAE1D54-5669-4465-94D6-1ABB430DFD1D}" srcOrd="0" destOrd="0" presId="urn:microsoft.com/office/officeart/2005/8/layout/lProcess2"/>
    <dgm:cxn modelId="{4E60F1C4-26CB-4E08-A5B8-93451BBFAC31}" type="presParOf" srcId="{6B458975-5CF8-4F18-8284-C629C354AE19}" destId="{466EA341-38D3-4B6A-B57C-4B52CF6B7E48}" srcOrd="1" destOrd="0" presId="urn:microsoft.com/office/officeart/2005/8/layout/lProcess2"/>
    <dgm:cxn modelId="{1B6C2FE3-CABC-4AB6-87E6-C80CB4EE19F3}" type="presParOf" srcId="{6B458975-5CF8-4F18-8284-C629C354AE19}" destId="{BEC137BA-C580-4635-93C2-2F6D2F5AEE58}" srcOrd="2" destOrd="0" presId="urn:microsoft.com/office/officeart/2005/8/layout/lProcess2"/>
    <dgm:cxn modelId="{03A3F0C5-1AE1-4DC5-A6FE-A833E9630361}" type="presParOf" srcId="{BEC137BA-C580-4635-93C2-2F6D2F5AEE58}" destId="{333900AF-CE6D-4DB1-89A4-F253FCDC994E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3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7109AFB-736A-4891-8A37-F0E43BC739C1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AED3105-5F95-4F83-8864-B18FFAD0E629}">
      <dgm:prSet phldrT="[Текст]"/>
      <dgm:spPr>
        <a:gradFill flip="none" rotWithShape="1">
          <a:gsLst>
            <a:gs pos="0">
              <a:srgbClr val="F0A621">
                <a:alpha val="82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16200000" scaled="1"/>
          <a:tileRect/>
        </a:gradFill>
        <a:effectLst/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 dirty="0"/>
        </a:p>
      </dgm:t>
    </dgm:pt>
    <dgm:pt modelId="{55A603D6-CF23-4F05-98A6-8CBA5256FC46}" type="parTrans" cxnId="{96B48903-A026-4BE8-8B8D-7B79C5AEF350}">
      <dgm:prSet/>
      <dgm:spPr/>
      <dgm:t>
        <a:bodyPr/>
        <a:lstStyle/>
        <a:p>
          <a:endParaRPr lang="ru-RU"/>
        </a:p>
      </dgm:t>
    </dgm:pt>
    <dgm:pt modelId="{E5BF6A9C-6D9A-4AE3-AD8E-FCE3E89173F2}" type="sibTrans" cxnId="{96B48903-A026-4BE8-8B8D-7B79C5AEF350}">
      <dgm:prSet/>
      <dgm:spPr/>
      <dgm:t>
        <a:bodyPr/>
        <a:lstStyle/>
        <a:p>
          <a:endParaRPr lang="ru-RU"/>
        </a:p>
      </dgm:t>
    </dgm:pt>
    <dgm:pt modelId="{417616A9-044D-47C6-A036-6D9C2F782A42}" type="pres">
      <dgm:prSet presAssocID="{67109AFB-736A-4891-8A37-F0E43BC739C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AAD6D9-0F87-4812-88DF-8173F4F45303}" type="pres">
      <dgm:prSet presAssocID="{3AED3105-5F95-4F83-8864-B18FFAD0E629}" presName="compNode" presStyleCnt="0"/>
      <dgm:spPr/>
      <dgm:t>
        <a:bodyPr/>
        <a:lstStyle/>
        <a:p>
          <a:endParaRPr lang="ru-RU"/>
        </a:p>
      </dgm:t>
    </dgm:pt>
    <dgm:pt modelId="{7CB697D0-99E9-49B6-B136-F838C66A7145}" type="pres">
      <dgm:prSet presAssocID="{3AED3105-5F95-4F83-8864-B18FFAD0E629}" presName="aNode" presStyleLbl="bgShp" presStyleIdx="0" presStyleCnt="1" custScaleX="102695" custLinFactNeighborX="979" custLinFactNeighborY="754"/>
      <dgm:spPr/>
      <dgm:t>
        <a:bodyPr/>
        <a:lstStyle/>
        <a:p>
          <a:endParaRPr lang="ru-RU"/>
        </a:p>
      </dgm:t>
    </dgm:pt>
    <dgm:pt modelId="{7A4AFCEE-F032-45B1-8C5A-9542D5A1D933}" type="pres">
      <dgm:prSet presAssocID="{3AED3105-5F95-4F83-8864-B18FFAD0E629}" presName="textNode" presStyleLbl="bgShp" presStyleIdx="0" presStyleCnt="1"/>
      <dgm:spPr/>
      <dgm:t>
        <a:bodyPr/>
        <a:lstStyle/>
        <a:p>
          <a:endParaRPr lang="ru-RU"/>
        </a:p>
      </dgm:t>
    </dgm:pt>
    <dgm:pt modelId="{F51EB037-2843-414A-A274-94D711D8FAE5}" type="pres">
      <dgm:prSet presAssocID="{3AED3105-5F95-4F83-8864-B18FFAD0E629}" presName="compChildNode" presStyleCnt="0"/>
      <dgm:spPr/>
      <dgm:t>
        <a:bodyPr/>
        <a:lstStyle/>
        <a:p>
          <a:endParaRPr lang="ru-RU"/>
        </a:p>
      </dgm:t>
    </dgm:pt>
    <dgm:pt modelId="{FC7610C9-9E96-4DF0-8EC6-9106E5A32FDB}" type="pres">
      <dgm:prSet presAssocID="{3AED3105-5F95-4F83-8864-B18FFAD0E629}" presName="theInnerList" presStyleCnt="0"/>
      <dgm:spPr/>
      <dgm:t>
        <a:bodyPr/>
        <a:lstStyle/>
        <a:p>
          <a:endParaRPr lang="ru-RU"/>
        </a:p>
      </dgm:t>
    </dgm:pt>
  </dgm:ptLst>
  <dgm:cxnLst>
    <dgm:cxn modelId="{C14AB31E-DB2E-40AE-AA24-9ED1987C848F}" type="presOf" srcId="{3AED3105-5F95-4F83-8864-B18FFAD0E629}" destId="{7CB697D0-99E9-49B6-B136-F838C66A7145}" srcOrd="0" destOrd="0" presId="urn:microsoft.com/office/officeart/2005/8/layout/lProcess2"/>
    <dgm:cxn modelId="{96B48903-A026-4BE8-8B8D-7B79C5AEF350}" srcId="{67109AFB-736A-4891-8A37-F0E43BC739C1}" destId="{3AED3105-5F95-4F83-8864-B18FFAD0E629}" srcOrd="0" destOrd="0" parTransId="{55A603D6-CF23-4F05-98A6-8CBA5256FC46}" sibTransId="{E5BF6A9C-6D9A-4AE3-AD8E-FCE3E89173F2}"/>
    <dgm:cxn modelId="{2370E303-9BA3-4599-BC18-F3CEE5FB96D2}" type="presOf" srcId="{3AED3105-5F95-4F83-8864-B18FFAD0E629}" destId="{7A4AFCEE-F032-45B1-8C5A-9542D5A1D933}" srcOrd="1" destOrd="0" presId="urn:microsoft.com/office/officeart/2005/8/layout/lProcess2"/>
    <dgm:cxn modelId="{6BA890C6-B5DD-42B7-8B94-18C3B336840A}" type="presOf" srcId="{67109AFB-736A-4891-8A37-F0E43BC739C1}" destId="{417616A9-044D-47C6-A036-6D9C2F782A42}" srcOrd="0" destOrd="0" presId="urn:microsoft.com/office/officeart/2005/8/layout/lProcess2"/>
    <dgm:cxn modelId="{F5AE10F8-DFCB-44B5-B3AC-EDD15B95AFE2}" type="presParOf" srcId="{417616A9-044D-47C6-A036-6D9C2F782A42}" destId="{80AAD6D9-0F87-4812-88DF-8173F4F45303}" srcOrd="0" destOrd="0" presId="urn:microsoft.com/office/officeart/2005/8/layout/lProcess2"/>
    <dgm:cxn modelId="{49D5155E-E338-47F3-A433-C3DEF391DCAA}" type="presParOf" srcId="{80AAD6D9-0F87-4812-88DF-8173F4F45303}" destId="{7CB697D0-99E9-49B6-B136-F838C66A7145}" srcOrd="0" destOrd="0" presId="urn:microsoft.com/office/officeart/2005/8/layout/lProcess2"/>
    <dgm:cxn modelId="{54764A09-6341-40F7-ABBA-27F86A7E8A35}" type="presParOf" srcId="{80AAD6D9-0F87-4812-88DF-8173F4F45303}" destId="{7A4AFCEE-F032-45B1-8C5A-9542D5A1D933}" srcOrd="1" destOrd="0" presId="urn:microsoft.com/office/officeart/2005/8/layout/lProcess2"/>
    <dgm:cxn modelId="{9B34BB02-A892-4949-B50A-B5A52D495F6D}" type="presParOf" srcId="{80AAD6D9-0F87-4812-88DF-8173F4F45303}" destId="{F51EB037-2843-414A-A274-94D711D8FAE5}" srcOrd="2" destOrd="0" presId="urn:microsoft.com/office/officeart/2005/8/layout/lProcess2"/>
    <dgm:cxn modelId="{72294C57-29D4-4157-A2EE-504F985C50B0}" type="presParOf" srcId="{F51EB037-2843-414A-A274-94D711D8FAE5}" destId="{FC7610C9-9E96-4DF0-8EC6-9106E5A32FDB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3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AAEBDE6-859E-4B39-AAE3-1BE1D71299BF}" type="doc">
      <dgm:prSet loTypeId="urn:microsoft.com/office/officeart/2005/8/layout/gear1" loCatId="relationship" qsTypeId="urn:microsoft.com/office/officeart/2005/8/quickstyle/3d3" qsCatId="3D" csTypeId="urn:microsoft.com/office/officeart/2005/8/colors/accent1_2" csCatId="accent1" phldr="1"/>
      <dgm:spPr/>
    </dgm:pt>
    <dgm:pt modelId="{9F5AC321-6A2F-4E8A-BB84-6B7B25682636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Бурное развитие альтернативной </a:t>
          </a:r>
          <a:r>
            <a:rPr lang="ru-RU" sz="1200" dirty="0" smtClean="0">
              <a:solidFill>
                <a:schemeClr val="tx1"/>
              </a:solidFill>
              <a:hlinkClick xmlns:r="http://schemas.openxmlformats.org/officeDocument/2006/relationships" r:id=""/>
            </a:rPr>
            <a:t>энергетики</a:t>
          </a:r>
          <a:r>
            <a:rPr lang="ru-RU" sz="1200" dirty="0" smtClean="0">
              <a:solidFill>
                <a:schemeClr val="tx1"/>
              </a:solidFill>
            </a:rPr>
            <a:t> и </a:t>
          </a:r>
          <a:r>
            <a:rPr lang="ru-RU" sz="1200" dirty="0" smtClean="0">
              <a:solidFill>
                <a:schemeClr val="tx1"/>
              </a:solidFill>
              <a:hlinkClick xmlns:r="http://schemas.openxmlformats.org/officeDocument/2006/relationships" r:id=""/>
            </a:rPr>
            <a:t>электротранспорта</a:t>
          </a:r>
          <a:r>
            <a:rPr lang="ru-RU" sz="1200" dirty="0" smtClean="0">
              <a:solidFill>
                <a:schemeClr val="tx1"/>
              </a:solidFill>
            </a:rPr>
            <a:t> влечёт </a:t>
          </a:r>
          <a:r>
            <a:rPr lang="ru-RU" sz="1200" dirty="0" smtClean="0">
              <a:solidFill>
                <a:schemeClr val="tx1"/>
              </a:solidFill>
              <a:hlinkClick xmlns:r="http://schemas.openxmlformats.org/officeDocument/2006/relationships" r:id=""/>
            </a:rPr>
            <a:t>развитие</a:t>
          </a:r>
          <a:r>
            <a:rPr lang="ru-RU" sz="1200" dirty="0" smtClean="0">
              <a:solidFill>
                <a:schemeClr val="tx1"/>
              </a:solidFill>
              <a:latin typeface="Arial"/>
              <a:cs typeface="Arial"/>
            </a:rPr>
            <a:t> </a:t>
          </a:r>
          <a:r>
            <a:rPr lang="ru-RU" sz="1200" dirty="0" smtClean="0">
              <a:solidFill>
                <a:schemeClr val="tx1"/>
              </a:solidFill>
              <a:latin typeface="Arial"/>
              <a:cs typeface="Arial"/>
              <a:hlinkClick xmlns:r="http://schemas.openxmlformats.org/officeDocument/2006/relationships" r:id=""/>
            </a:rPr>
            <a:t>батарей</a:t>
          </a:r>
          <a:r>
            <a:rPr lang="ru-RU" sz="1200" dirty="0" smtClean="0">
              <a:solidFill>
                <a:schemeClr val="tx1"/>
              </a:solidFill>
              <a:latin typeface="Arial"/>
              <a:cs typeface="Arial"/>
            </a:rPr>
            <a:t> и других источников энергии, необходимых для  продукта</a:t>
          </a:r>
          <a:endParaRPr lang="ru-RU" sz="1200" dirty="0">
            <a:solidFill>
              <a:schemeClr val="tx1"/>
            </a:solidFill>
          </a:endParaRPr>
        </a:p>
      </dgm:t>
    </dgm:pt>
    <dgm:pt modelId="{F266594C-D44C-40A0-BA01-C79E7EEFE6C5}" type="parTrans" cxnId="{905F2A05-B1B1-4280-8230-3440356645BB}">
      <dgm:prSet/>
      <dgm:spPr/>
      <dgm:t>
        <a:bodyPr/>
        <a:lstStyle/>
        <a:p>
          <a:endParaRPr lang="ru-RU"/>
        </a:p>
      </dgm:t>
    </dgm:pt>
    <dgm:pt modelId="{45B7EE67-45EB-4B36-921F-E7DF1965BCD1}" type="sibTrans" cxnId="{905F2A05-B1B1-4280-8230-3440356645BB}">
      <dgm:prSet/>
      <dgm:spPr/>
      <dgm:t>
        <a:bodyPr/>
        <a:lstStyle/>
        <a:p>
          <a:endParaRPr lang="ru-RU"/>
        </a:p>
      </dgm:t>
    </dgm:pt>
    <dgm:pt modelId="{47616402-18F9-43BB-8662-36A7194E9274}">
      <dgm:prSet phldrT="[Текст]" custT="1"/>
      <dgm:spPr/>
      <dgm:t>
        <a:bodyPr anchor="ctr" anchorCtr="1"/>
        <a:lstStyle/>
        <a:p>
          <a:r>
            <a:rPr lang="ru-RU" sz="1200" dirty="0" smtClean="0">
              <a:solidFill>
                <a:schemeClr val="tx1"/>
              </a:solidFill>
            </a:rPr>
            <a:t>Появление доступных </a:t>
          </a:r>
          <a:r>
            <a:rPr lang="en-US" sz="1200" dirty="0" smtClean="0">
              <a:solidFill>
                <a:schemeClr val="tx1"/>
              </a:solidFill>
            </a:rPr>
            <a:t>MEMS </a:t>
          </a:r>
          <a:r>
            <a:rPr lang="ru-RU" sz="1200" dirty="0" smtClean="0">
              <a:solidFill>
                <a:schemeClr val="tx1"/>
              </a:solidFill>
              <a:hlinkClick xmlns:r="http://schemas.openxmlformats.org/officeDocument/2006/relationships" r:id=""/>
            </a:rPr>
            <a:t>сенсоров</a:t>
          </a:r>
          <a:r>
            <a:rPr lang="ru-RU" sz="1200" dirty="0" smtClean="0">
              <a:solidFill>
                <a:schemeClr val="tx1"/>
              </a:solidFill>
            </a:rPr>
            <a:t> и </a:t>
          </a:r>
          <a:r>
            <a:rPr lang="ru-RU" sz="1200" dirty="0" smtClean="0">
              <a:solidFill>
                <a:schemeClr val="tx1"/>
              </a:solidFill>
              <a:hlinkClick xmlns:r="http://schemas.openxmlformats.org/officeDocument/2006/relationships" r:id=""/>
            </a:rPr>
            <a:t>мощных</a:t>
          </a:r>
          <a:r>
            <a:rPr lang="ru-RU" sz="1200" dirty="0" smtClean="0">
              <a:solidFill>
                <a:schemeClr val="tx1"/>
              </a:solidFill>
            </a:rPr>
            <a:t> </a:t>
          </a:r>
          <a:r>
            <a:rPr lang="ru-RU" sz="1200" dirty="0" err="1" smtClean="0">
              <a:solidFill>
                <a:schemeClr val="tx1"/>
              </a:solidFill>
            </a:rPr>
            <a:t>микроконтрол-леров</a:t>
          </a:r>
          <a:endParaRPr lang="ru-RU" sz="1200" dirty="0">
            <a:solidFill>
              <a:schemeClr val="tx1"/>
            </a:solidFill>
          </a:endParaRPr>
        </a:p>
      </dgm:t>
    </dgm:pt>
    <dgm:pt modelId="{979B4F4E-C952-4F49-AB1A-0877F92A573D}" type="parTrans" cxnId="{4D6DC763-8BB2-49B5-A30A-22911D1CC026}">
      <dgm:prSet/>
      <dgm:spPr/>
      <dgm:t>
        <a:bodyPr/>
        <a:lstStyle/>
        <a:p>
          <a:endParaRPr lang="ru-RU"/>
        </a:p>
      </dgm:t>
    </dgm:pt>
    <dgm:pt modelId="{14A9CE79-09B1-4B93-B9E6-A58AD293B597}" type="sibTrans" cxnId="{4D6DC763-8BB2-49B5-A30A-22911D1CC026}">
      <dgm:prSet/>
      <dgm:spPr/>
      <dgm:t>
        <a:bodyPr/>
        <a:lstStyle/>
        <a:p>
          <a:endParaRPr lang="ru-RU"/>
        </a:p>
      </dgm:t>
    </dgm:pt>
    <dgm:pt modelId="{9CA5D061-583B-4F1A-84AC-BAA1A7497B60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Эволюция </a:t>
          </a:r>
          <a:r>
            <a:rPr lang="ru-RU" sz="1200" dirty="0" err="1" smtClean="0">
              <a:solidFill>
                <a:schemeClr val="tx1"/>
              </a:solidFill>
            </a:rPr>
            <a:t>законодатель-ства</a:t>
          </a:r>
          <a:r>
            <a:rPr lang="ru-RU" sz="1200" dirty="0" smtClean="0">
              <a:solidFill>
                <a:schemeClr val="tx1"/>
              </a:solidFill>
            </a:rPr>
            <a:t> под давлением </a:t>
          </a:r>
          <a:r>
            <a:rPr lang="ru-RU" sz="1200" dirty="0" err="1" smtClean="0">
              <a:solidFill>
                <a:schemeClr val="tx1"/>
              </a:solidFill>
            </a:rPr>
            <a:t>распростране-ния</a:t>
          </a:r>
          <a:r>
            <a:rPr lang="ru-RU" sz="1200" dirty="0" smtClean="0">
              <a:solidFill>
                <a:schemeClr val="tx1"/>
              </a:solidFill>
            </a:rPr>
            <a:t> БПЛА</a:t>
          </a:r>
          <a:endParaRPr lang="ru-RU" sz="1200" dirty="0">
            <a:solidFill>
              <a:schemeClr val="tx1"/>
            </a:solidFill>
          </a:endParaRPr>
        </a:p>
      </dgm:t>
    </dgm:pt>
    <dgm:pt modelId="{863AFD51-6083-429D-8D0C-C1A9E7EB86BC}" type="parTrans" cxnId="{C49BB71E-D68F-4A83-86D8-0AF55E0EFD18}">
      <dgm:prSet/>
      <dgm:spPr/>
      <dgm:t>
        <a:bodyPr/>
        <a:lstStyle/>
        <a:p>
          <a:endParaRPr lang="ru-RU"/>
        </a:p>
      </dgm:t>
    </dgm:pt>
    <dgm:pt modelId="{EBCFB109-6914-40B8-A885-8FDAEE399A0B}" type="sibTrans" cxnId="{C49BB71E-D68F-4A83-86D8-0AF55E0EFD18}">
      <dgm:prSet/>
      <dgm:spPr/>
      <dgm:t>
        <a:bodyPr/>
        <a:lstStyle/>
        <a:p>
          <a:endParaRPr lang="ru-RU"/>
        </a:p>
      </dgm:t>
    </dgm:pt>
    <dgm:pt modelId="{FEE7592D-D005-45CE-BE23-97BCAD41EEA2}" type="pres">
      <dgm:prSet presAssocID="{BAAEBDE6-859E-4B39-AAE3-1BE1D71299B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4D6C973-6E33-415F-A954-EC6A4617CAB6}" type="pres">
      <dgm:prSet presAssocID="{9F5AC321-6A2F-4E8A-BB84-6B7B25682636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E5B70F-6A14-4713-8509-110BCBF9586C}" type="pres">
      <dgm:prSet presAssocID="{9F5AC321-6A2F-4E8A-BB84-6B7B25682636}" presName="gear1srcNode" presStyleLbl="node1" presStyleIdx="0" presStyleCnt="3"/>
      <dgm:spPr/>
      <dgm:t>
        <a:bodyPr/>
        <a:lstStyle/>
        <a:p>
          <a:endParaRPr lang="ru-RU"/>
        </a:p>
      </dgm:t>
    </dgm:pt>
    <dgm:pt modelId="{E6DCF434-6014-4B94-99D9-CC00D9E4F276}" type="pres">
      <dgm:prSet presAssocID="{9F5AC321-6A2F-4E8A-BB84-6B7B25682636}" presName="gear1dstNode" presStyleLbl="node1" presStyleIdx="0" presStyleCnt="3"/>
      <dgm:spPr/>
      <dgm:t>
        <a:bodyPr/>
        <a:lstStyle/>
        <a:p>
          <a:endParaRPr lang="ru-RU"/>
        </a:p>
      </dgm:t>
    </dgm:pt>
    <dgm:pt modelId="{C736DBF2-4952-4C4A-8319-88E11246A959}" type="pres">
      <dgm:prSet presAssocID="{47616402-18F9-43BB-8662-36A7194E9274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B07E81-E43F-4EBC-AB64-C9A6F8A76D28}" type="pres">
      <dgm:prSet presAssocID="{47616402-18F9-43BB-8662-36A7194E9274}" presName="gear2srcNode" presStyleLbl="node1" presStyleIdx="1" presStyleCnt="3"/>
      <dgm:spPr/>
      <dgm:t>
        <a:bodyPr/>
        <a:lstStyle/>
        <a:p>
          <a:endParaRPr lang="ru-RU"/>
        </a:p>
      </dgm:t>
    </dgm:pt>
    <dgm:pt modelId="{D0136596-52DC-4B19-8714-E8B090EF7390}" type="pres">
      <dgm:prSet presAssocID="{47616402-18F9-43BB-8662-36A7194E9274}" presName="gear2dstNode" presStyleLbl="node1" presStyleIdx="1" presStyleCnt="3"/>
      <dgm:spPr/>
      <dgm:t>
        <a:bodyPr/>
        <a:lstStyle/>
        <a:p>
          <a:endParaRPr lang="ru-RU"/>
        </a:p>
      </dgm:t>
    </dgm:pt>
    <dgm:pt modelId="{54A5CD0A-3BC7-40D5-89AA-DDCED2B89156}" type="pres">
      <dgm:prSet presAssocID="{9CA5D061-583B-4F1A-84AC-BAA1A7497B60}" presName="gear3" presStyleLbl="node1" presStyleIdx="2" presStyleCnt="3"/>
      <dgm:spPr/>
      <dgm:t>
        <a:bodyPr/>
        <a:lstStyle/>
        <a:p>
          <a:endParaRPr lang="ru-RU"/>
        </a:p>
      </dgm:t>
    </dgm:pt>
    <dgm:pt modelId="{9EE11C43-81F2-497B-BB14-299F033FCB0A}" type="pres">
      <dgm:prSet presAssocID="{9CA5D061-583B-4F1A-84AC-BAA1A7497B6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49C9B4-DECE-478F-98EA-47AD872CA4CA}" type="pres">
      <dgm:prSet presAssocID="{9CA5D061-583B-4F1A-84AC-BAA1A7497B60}" presName="gear3srcNode" presStyleLbl="node1" presStyleIdx="2" presStyleCnt="3"/>
      <dgm:spPr/>
      <dgm:t>
        <a:bodyPr/>
        <a:lstStyle/>
        <a:p>
          <a:endParaRPr lang="ru-RU"/>
        </a:p>
      </dgm:t>
    </dgm:pt>
    <dgm:pt modelId="{A5D0E784-4796-49FA-9576-4B246A9CEF29}" type="pres">
      <dgm:prSet presAssocID="{9CA5D061-583B-4F1A-84AC-BAA1A7497B60}" presName="gear3dstNode" presStyleLbl="node1" presStyleIdx="2" presStyleCnt="3"/>
      <dgm:spPr/>
      <dgm:t>
        <a:bodyPr/>
        <a:lstStyle/>
        <a:p>
          <a:endParaRPr lang="ru-RU"/>
        </a:p>
      </dgm:t>
    </dgm:pt>
    <dgm:pt modelId="{5972BBE3-62C8-4324-BC13-CAC227234285}" type="pres">
      <dgm:prSet presAssocID="{45B7EE67-45EB-4B36-921F-E7DF1965BCD1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DC4DE462-4FCA-4929-870D-AAE498AD1AA5}" type="pres">
      <dgm:prSet presAssocID="{14A9CE79-09B1-4B93-B9E6-A58AD293B597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98702063-26A4-46C3-8558-DF9EBE37805B}" type="pres">
      <dgm:prSet presAssocID="{EBCFB109-6914-40B8-A885-8FDAEE399A0B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7D01B9C9-FF6B-4C30-AD9F-3195E0FD79B1}" type="presOf" srcId="{47616402-18F9-43BB-8662-36A7194E9274}" destId="{74B07E81-E43F-4EBC-AB64-C9A6F8A76D28}" srcOrd="1" destOrd="0" presId="urn:microsoft.com/office/officeart/2005/8/layout/gear1"/>
    <dgm:cxn modelId="{13768071-AE11-45FF-A60D-C9EB998E235E}" type="presOf" srcId="{47616402-18F9-43BB-8662-36A7194E9274}" destId="{C736DBF2-4952-4C4A-8319-88E11246A959}" srcOrd="0" destOrd="0" presId="urn:microsoft.com/office/officeart/2005/8/layout/gear1"/>
    <dgm:cxn modelId="{2C33CD13-6662-4B0E-9B96-05E338BC9F6A}" type="presOf" srcId="{14A9CE79-09B1-4B93-B9E6-A58AD293B597}" destId="{DC4DE462-4FCA-4929-870D-AAE498AD1AA5}" srcOrd="0" destOrd="0" presId="urn:microsoft.com/office/officeart/2005/8/layout/gear1"/>
    <dgm:cxn modelId="{0488081D-0AEC-434D-8484-B07794D087A8}" type="presOf" srcId="{9CA5D061-583B-4F1A-84AC-BAA1A7497B60}" destId="{9EE11C43-81F2-497B-BB14-299F033FCB0A}" srcOrd="1" destOrd="0" presId="urn:microsoft.com/office/officeart/2005/8/layout/gear1"/>
    <dgm:cxn modelId="{6FABD7B8-E68F-4D59-BEF9-0224ACCCD784}" type="presOf" srcId="{9F5AC321-6A2F-4E8A-BB84-6B7B25682636}" destId="{E6DCF434-6014-4B94-99D9-CC00D9E4F276}" srcOrd="2" destOrd="0" presId="urn:microsoft.com/office/officeart/2005/8/layout/gear1"/>
    <dgm:cxn modelId="{4D6DC763-8BB2-49B5-A30A-22911D1CC026}" srcId="{BAAEBDE6-859E-4B39-AAE3-1BE1D71299BF}" destId="{47616402-18F9-43BB-8662-36A7194E9274}" srcOrd="1" destOrd="0" parTransId="{979B4F4E-C952-4F49-AB1A-0877F92A573D}" sibTransId="{14A9CE79-09B1-4B93-B9E6-A58AD293B597}"/>
    <dgm:cxn modelId="{DB56E302-2311-46F5-A467-7B1F1ECC4225}" type="presOf" srcId="{9F5AC321-6A2F-4E8A-BB84-6B7B25682636}" destId="{E1E5B70F-6A14-4713-8509-110BCBF9586C}" srcOrd="1" destOrd="0" presId="urn:microsoft.com/office/officeart/2005/8/layout/gear1"/>
    <dgm:cxn modelId="{CFE60A04-0AD0-480B-B82F-67FC92E43F73}" type="presOf" srcId="{45B7EE67-45EB-4B36-921F-E7DF1965BCD1}" destId="{5972BBE3-62C8-4324-BC13-CAC227234285}" srcOrd="0" destOrd="0" presId="urn:microsoft.com/office/officeart/2005/8/layout/gear1"/>
    <dgm:cxn modelId="{5B82C4D6-975C-4D64-88D2-DF76A615AF94}" type="presOf" srcId="{47616402-18F9-43BB-8662-36A7194E9274}" destId="{D0136596-52DC-4B19-8714-E8B090EF7390}" srcOrd="2" destOrd="0" presId="urn:microsoft.com/office/officeart/2005/8/layout/gear1"/>
    <dgm:cxn modelId="{F14CAF1B-7BBC-4D77-97F3-69EC1C8959B7}" type="presOf" srcId="{BAAEBDE6-859E-4B39-AAE3-1BE1D71299BF}" destId="{FEE7592D-D005-45CE-BE23-97BCAD41EEA2}" srcOrd="0" destOrd="0" presId="urn:microsoft.com/office/officeart/2005/8/layout/gear1"/>
    <dgm:cxn modelId="{4663D573-715E-4454-B8E8-A87F056DFF1E}" type="presOf" srcId="{9CA5D061-583B-4F1A-84AC-BAA1A7497B60}" destId="{A5D0E784-4796-49FA-9576-4B246A9CEF29}" srcOrd="3" destOrd="0" presId="urn:microsoft.com/office/officeart/2005/8/layout/gear1"/>
    <dgm:cxn modelId="{227B8ED3-B2C9-4F76-9133-4114096BB6CA}" type="presOf" srcId="{9CA5D061-583B-4F1A-84AC-BAA1A7497B60}" destId="{0849C9B4-DECE-478F-98EA-47AD872CA4CA}" srcOrd="2" destOrd="0" presId="urn:microsoft.com/office/officeart/2005/8/layout/gear1"/>
    <dgm:cxn modelId="{0FEC8E7A-49E5-4B22-BAC6-F663AA7ABAD1}" type="presOf" srcId="{9CA5D061-583B-4F1A-84AC-BAA1A7497B60}" destId="{54A5CD0A-3BC7-40D5-89AA-DDCED2B89156}" srcOrd="0" destOrd="0" presId="urn:microsoft.com/office/officeart/2005/8/layout/gear1"/>
    <dgm:cxn modelId="{905F2A05-B1B1-4280-8230-3440356645BB}" srcId="{BAAEBDE6-859E-4B39-AAE3-1BE1D71299BF}" destId="{9F5AC321-6A2F-4E8A-BB84-6B7B25682636}" srcOrd="0" destOrd="0" parTransId="{F266594C-D44C-40A0-BA01-C79E7EEFE6C5}" sibTransId="{45B7EE67-45EB-4B36-921F-E7DF1965BCD1}"/>
    <dgm:cxn modelId="{C49BB71E-D68F-4A83-86D8-0AF55E0EFD18}" srcId="{BAAEBDE6-859E-4B39-AAE3-1BE1D71299BF}" destId="{9CA5D061-583B-4F1A-84AC-BAA1A7497B60}" srcOrd="2" destOrd="0" parTransId="{863AFD51-6083-429D-8D0C-C1A9E7EB86BC}" sibTransId="{EBCFB109-6914-40B8-A885-8FDAEE399A0B}"/>
    <dgm:cxn modelId="{BEF62A77-92BC-4DF6-888F-8F8C1B2C726A}" type="presOf" srcId="{EBCFB109-6914-40B8-A885-8FDAEE399A0B}" destId="{98702063-26A4-46C3-8558-DF9EBE37805B}" srcOrd="0" destOrd="0" presId="urn:microsoft.com/office/officeart/2005/8/layout/gear1"/>
    <dgm:cxn modelId="{6DD52935-9937-4882-A6F4-208C19E96979}" type="presOf" srcId="{9F5AC321-6A2F-4E8A-BB84-6B7B25682636}" destId="{D4D6C973-6E33-415F-A954-EC6A4617CAB6}" srcOrd="0" destOrd="0" presId="urn:microsoft.com/office/officeart/2005/8/layout/gear1"/>
    <dgm:cxn modelId="{F2D73EFF-0D78-4781-9F9F-94A79934C0F3}" type="presParOf" srcId="{FEE7592D-D005-45CE-BE23-97BCAD41EEA2}" destId="{D4D6C973-6E33-415F-A954-EC6A4617CAB6}" srcOrd="0" destOrd="0" presId="urn:microsoft.com/office/officeart/2005/8/layout/gear1"/>
    <dgm:cxn modelId="{3C684892-EDB9-4161-87C6-B89B633AB8B6}" type="presParOf" srcId="{FEE7592D-D005-45CE-BE23-97BCAD41EEA2}" destId="{E1E5B70F-6A14-4713-8509-110BCBF9586C}" srcOrd="1" destOrd="0" presId="urn:microsoft.com/office/officeart/2005/8/layout/gear1"/>
    <dgm:cxn modelId="{2FFBA0B3-785D-440B-9770-81F73C10AF83}" type="presParOf" srcId="{FEE7592D-D005-45CE-BE23-97BCAD41EEA2}" destId="{E6DCF434-6014-4B94-99D9-CC00D9E4F276}" srcOrd="2" destOrd="0" presId="urn:microsoft.com/office/officeart/2005/8/layout/gear1"/>
    <dgm:cxn modelId="{028EE99A-BDC1-45C5-BC93-E1E47D473ECC}" type="presParOf" srcId="{FEE7592D-D005-45CE-BE23-97BCAD41EEA2}" destId="{C736DBF2-4952-4C4A-8319-88E11246A959}" srcOrd="3" destOrd="0" presId="urn:microsoft.com/office/officeart/2005/8/layout/gear1"/>
    <dgm:cxn modelId="{8517E8EA-ED77-49BE-848E-B3DF016F69B2}" type="presParOf" srcId="{FEE7592D-D005-45CE-BE23-97BCAD41EEA2}" destId="{74B07E81-E43F-4EBC-AB64-C9A6F8A76D28}" srcOrd="4" destOrd="0" presId="urn:microsoft.com/office/officeart/2005/8/layout/gear1"/>
    <dgm:cxn modelId="{276D6F0F-B649-4791-AC48-281375F7878E}" type="presParOf" srcId="{FEE7592D-D005-45CE-BE23-97BCAD41EEA2}" destId="{D0136596-52DC-4B19-8714-E8B090EF7390}" srcOrd="5" destOrd="0" presId="urn:microsoft.com/office/officeart/2005/8/layout/gear1"/>
    <dgm:cxn modelId="{EEFC6FFD-8C5E-4DFF-8D81-DF34B3B55338}" type="presParOf" srcId="{FEE7592D-D005-45CE-BE23-97BCAD41EEA2}" destId="{54A5CD0A-3BC7-40D5-89AA-DDCED2B89156}" srcOrd="6" destOrd="0" presId="urn:microsoft.com/office/officeart/2005/8/layout/gear1"/>
    <dgm:cxn modelId="{E7A2BBA5-815A-459C-B6CC-4532A06D25AF}" type="presParOf" srcId="{FEE7592D-D005-45CE-BE23-97BCAD41EEA2}" destId="{9EE11C43-81F2-497B-BB14-299F033FCB0A}" srcOrd="7" destOrd="0" presId="urn:microsoft.com/office/officeart/2005/8/layout/gear1"/>
    <dgm:cxn modelId="{AEDA02F2-B71E-450D-8C07-D7B2840157D7}" type="presParOf" srcId="{FEE7592D-D005-45CE-BE23-97BCAD41EEA2}" destId="{0849C9B4-DECE-478F-98EA-47AD872CA4CA}" srcOrd="8" destOrd="0" presId="urn:microsoft.com/office/officeart/2005/8/layout/gear1"/>
    <dgm:cxn modelId="{B73A0D72-1801-4608-88C5-12BF0D96D79F}" type="presParOf" srcId="{FEE7592D-D005-45CE-BE23-97BCAD41EEA2}" destId="{A5D0E784-4796-49FA-9576-4B246A9CEF29}" srcOrd="9" destOrd="0" presId="urn:microsoft.com/office/officeart/2005/8/layout/gear1"/>
    <dgm:cxn modelId="{885DC610-BB20-412E-8032-376203D739DC}" type="presParOf" srcId="{FEE7592D-D005-45CE-BE23-97BCAD41EEA2}" destId="{5972BBE3-62C8-4324-BC13-CAC227234285}" srcOrd="10" destOrd="0" presId="urn:microsoft.com/office/officeart/2005/8/layout/gear1"/>
    <dgm:cxn modelId="{EA443E45-8C69-4B3B-B13D-E538339CDEB8}" type="presParOf" srcId="{FEE7592D-D005-45CE-BE23-97BCAD41EEA2}" destId="{DC4DE462-4FCA-4929-870D-AAE498AD1AA5}" srcOrd="11" destOrd="0" presId="urn:microsoft.com/office/officeart/2005/8/layout/gear1"/>
    <dgm:cxn modelId="{80209B38-4300-4419-85FE-08B8F2C4D01E}" type="presParOf" srcId="{FEE7592D-D005-45CE-BE23-97BCAD41EEA2}" destId="{98702063-26A4-46C3-8558-DF9EBE37805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A5C0B1B-153E-4EF6-920E-26B17D9CB0B6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CE9C0A-E03B-40A1-95B6-EDF7DE7FA2CD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Оптимальный момент для реализации проекта</a:t>
          </a:r>
        </a:p>
      </dgm:t>
    </dgm:pt>
    <dgm:pt modelId="{311F06EB-1E3E-46B8-8D37-B4968AEA308E}" type="parTrans" cxnId="{2F48C171-5BDF-4879-96AB-179958D02648}">
      <dgm:prSet/>
      <dgm:spPr/>
      <dgm:t>
        <a:bodyPr/>
        <a:lstStyle/>
        <a:p>
          <a:endParaRPr lang="ru-RU"/>
        </a:p>
      </dgm:t>
    </dgm:pt>
    <dgm:pt modelId="{F5282AEB-20F5-4BEC-AA56-D1CB1739C0AE}" type="sibTrans" cxnId="{2F48C171-5BDF-4879-96AB-179958D02648}">
      <dgm:prSet/>
      <dgm:spPr/>
      <dgm:t>
        <a:bodyPr/>
        <a:lstStyle/>
        <a:p>
          <a:endParaRPr lang="ru-RU"/>
        </a:p>
      </dgm:t>
    </dgm:pt>
    <dgm:pt modelId="{72D214E2-DA7B-486E-876B-9354445BEB37}" type="pres">
      <dgm:prSet presAssocID="{0A5C0B1B-153E-4EF6-920E-26B17D9CB0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4CFB55-F56F-44D0-9ABD-9349D71D1B6A}" type="pres">
      <dgm:prSet presAssocID="{CECE9C0A-E03B-40A1-95B6-EDF7DE7FA2CD}" presName="node" presStyleLbl="node1" presStyleIdx="0" presStyleCnt="1" custScaleX="668575" custScaleY="497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1D74E1-282F-4BDB-A0CF-54F66A864D0C}" type="presOf" srcId="{CECE9C0A-E03B-40A1-95B6-EDF7DE7FA2CD}" destId="{EF4CFB55-F56F-44D0-9ABD-9349D71D1B6A}" srcOrd="0" destOrd="0" presId="urn:microsoft.com/office/officeart/2005/8/layout/default"/>
    <dgm:cxn modelId="{8EC9F37D-3E5F-49B9-BD93-6018BCF577FE}" type="presOf" srcId="{0A5C0B1B-153E-4EF6-920E-26B17D9CB0B6}" destId="{72D214E2-DA7B-486E-876B-9354445BEB37}" srcOrd="0" destOrd="0" presId="urn:microsoft.com/office/officeart/2005/8/layout/default"/>
    <dgm:cxn modelId="{2F48C171-5BDF-4879-96AB-179958D02648}" srcId="{0A5C0B1B-153E-4EF6-920E-26B17D9CB0B6}" destId="{CECE9C0A-E03B-40A1-95B6-EDF7DE7FA2CD}" srcOrd="0" destOrd="0" parTransId="{311F06EB-1E3E-46B8-8D37-B4968AEA308E}" sibTransId="{F5282AEB-20F5-4BEC-AA56-D1CB1739C0AE}"/>
    <dgm:cxn modelId="{D799FDAF-C342-4E48-AE64-8EB534D852F5}" type="presParOf" srcId="{72D214E2-DA7B-486E-876B-9354445BEB37}" destId="{EF4CFB55-F56F-44D0-9ABD-9349D71D1B6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5C0B1B-153E-4EF6-920E-26B17D9CB0B6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CE9C0A-E03B-40A1-95B6-EDF7DE7FA2CD}">
      <dgm:prSet phldrT="[Текст]" custT="1"/>
      <dgm:spPr/>
      <dgm:t>
        <a:bodyPr/>
        <a:lstStyle/>
        <a:p>
          <a:pPr algn="l"/>
          <a:r>
            <a:rPr lang="ru-RU" sz="1200" dirty="0" smtClean="0"/>
            <a:t>  </a:t>
          </a:r>
          <a:r>
            <a:rPr lang="en-US" sz="1200" dirty="0" smtClean="0"/>
            <a:t>b2c</a:t>
          </a:r>
          <a:r>
            <a:rPr lang="ru-RU" sz="1200" dirty="0" smtClean="0"/>
            <a:t>: </a:t>
          </a:r>
        </a:p>
        <a:p>
          <a:pPr algn="l"/>
          <a:r>
            <a:rPr lang="ru-RU" sz="1000" dirty="0" smtClean="0"/>
            <a:t>  Покупатели частных летательных  аппаратов (кроме </a:t>
          </a:r>
          <a:r>
            <a:rPr lang="en-US" sz="1000" dirty="0" smtClean="0"/>
            <a:t>Jet</a:t>
          </a:r>
          <a:r>
            <a:rPr lang="ru-RU" sz="1000" dirty="0" smtClean="0"/>
            <a:t>) и </a:t>
          </a:r>
          <a:r>
            <a:rPr lang="en-US" sz="1000" dirty="0" smtClean="0"/>
            <a:t>ATV </a:t>
          </a:r>
          <a:r>
            <a:rPr lang="ru-RU" sz="1000" dirty="0" smtClean="0"/>
            <a:t>вездеходов.</a:t>
          </a:r>
        </a:p>
        <a:p>
          <a:pPr algn="l"/>
          <a:r>
            <a:rPr lang="ru-RU" sz="1000" dirty="0" smtClean="0"/>
            <a:t>  Жители удалённых и горных регионов.</a:t>
          </a:r>
        </a:p>
        <a:p>
          <a:pPr algn="l"/>
          <a:r>
            <a:rPr lang="ru-RU" sz="1000" dirty="0" smtClean="0"/>
            <a:t>  Любители экстремальных развлечений.</a:t>
          </a:r>
        </a:p>
      </dgm:t>
    </dgm:pt>
    <dgm:pt modelId="{311F06EB-1E3E-46B8-8D37-B4968AEA308E}" type="parTrans" cxnId="{2F48C171-5BDF-4879-96AB-179958D02648}">
      <dgm:prSet/>
      <dgm:spPr/>
      <dgm:t>
        <a:bodyPr/>
        <a:lstStyle/>
        <a:p>
          <a:endParaRPr lang="ru-RU"/>
        </a:p>
      </dgm:t>
    </dgm:pt>
    <dgm:pt modelId="{F5282AEB-20F5-4BEC-AA56-D1CB1739C0AE}" type="sibTrans" cxnId="{2F48C171-5BDF-4879-96AB-179958D02648}">
      <dgm:prSet/>
      <dgm:spPr/>
      <dgm:t>
        <a:bodyPr/>
        <a:lstStyle/>
        <a:p>
          <a:endParaRPr lang="ru-RU"/>
        </a:p>
      </dgm:t>
    </dgm:pt>
    <dgm:pt modelId="{72D214E2-DA7B-486E-876B-9354445BEB37}" type="pres">
      <dgm:prSet presAssocID="{0A5C0B1B-153E-4EF6-920E-26B17D9CB0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4CFB55-F56F-44D0-9ABD-9349D71D1B6A}" type="pres">
      <dgm:prSet presAssocID="{CECE9C0A-E03B-40A1-95B6-EDF7DE7FA2CD}" presName="node" presStyleLbl="node1" presStyleIdx="0" presStyleCnt="1" custScaleX="1423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F7BEBC-F8DC-4ED0-AF37-FA0604031A6D}" type="presOf" srcId="{0A5C0B1B-153E-4EF6-920E-26B17D9CB0B6}" destId="{72D214E2-DA7B-486E-876B-9354445BEB37}" srcOrd="0" destOrd="0" presId="urn:microsoft.com/office/officeart/2005/8/layout/default"/>
    <dgm:cxn modelId="{C911B026-06FE-4CBE-B934-34562674AF9C}" type="presOf" srcId="{CECE9C0A-E03B-40A1-95B6-EDF7DE7FA2CD}" destId="{EF4CFB55-F56F-44D0-9ABD-9349D71D1B6A}" srcOrd="0" destOrd="0" presId="urn:microsoft.com/office/officeart/2005/8/layout/default"/>
    <dgm:cxn modelId="{2F48C171-5BDF-4879-96AB-179958D02648}" srcId="{0A5C0B1B-153E-4EF6-920E-26B17D9CB0B6}" destId="{CECE9C0A-E03B-40A1-95B6-EDF7DE7FA2CD}" srcOrd="0" destOrd="0" parTransId="{311F06EB-1E3E-46B8-8D37-B4968AEA308E}" sibTransId="{F5282AEB-20F5-4BEC-AA56-D1CB1739C0AE}"/>
    <dgm:cxn modelId="{D7FBDA83-75D8-44BD-80FB-D13ABFA9488D}" type="presParOf" srcId="{72D214E2-DA7B-486E-876B-9354445BEB37}" destId="{EF4CFB55-F56F-44D0-9ABD-9349D71D1B6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5C0B1B-153E-4EF6-920E-26B17D9CB0B6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CE9C0A-E03B-40A1-95B6-EDF7DE7FA2CD}">
      <dgm:prSet phldrT="[Текст]" custT="1"/>
      <dgm:spPr/>
      <dgm:t>
        <a:bodyPr lIns="108000"/>
        <a:lstStyle/>
        <a:p>
          <a:pPr algn="l"/>
          <a:r>
            <a:rPr lang="ru-RU" sz="1200" dirty="0" smtClean="0"/>
            <a:t>  </a:t>
          </a:r>
          <a:r>
            <a:rPr lang="en-US" sz="1200" dirty="0" smtClean="0"/>
            <a:t>b2b</a:t>
          </a:r>
          <a:r>
            <a:rPr lang="ru-RU" sz="1200" dirty="0" smtClean="0"/>
            <a:t>:</a:t>
          </a:r>
        </a:p>
        <a:p>
          <a:pPr algn="l"/>
          <a:r>
            <a:rPr lang="ru-RU" sz="1000" dirty="0" smtClean="0"/>
            <a:t>  Обслуживание и ремонт инженерных                     сооружений и ЛЭП (в т.ч. с подзарядкой из электромагнитного поля ЛЭП). Летающий кран.</a:t>
          </a:r>
        </a:p>
        <a:p>
          <a:pPr algn="l"/>
          <a:r>
            <a:rPr lang="ru-RU" sz="1000" dirty="0" smtClean="0"/>
            <a:t>  Транспорт и доставка. Охрана и патрулирование. </a:t>
          </a:r>
        </a:p>
        <a:p>
          <a:pPr algn="l"/>
          <a:r>
            <a:rPr lang="ru-RU" sz="1000" dirty="0" smtClean="0"/>
            <a:t>  Сфера туризма и развлечений. </a:t>
          </a:r>
        </a:p>
        <a:p>
          <a:pPr algn="l"/>
          <a:r>
            <a:rPr lang="ru-RU" sz="1000" dirty="0" smtClean="0"/>
            <a:t>  Продажа технологий для применения в БПЛА и пилотируемой авиации.  </a:t>
          </a:r>
        </a:p>
      </dgm:t>
    </dgm:pt>
    <dgm:pt modelId="{311F06EB-1E3E-46B8-8D37-B4968AEA308E}" type="parTrans" cxnId="{2F48C171-5BDF-4879-96AB-179958D02648}">
      <dgm:prSet/>
      <dgm:spPr/>
      <dgm:t>
        <a:bodyPr/>
        <a:lstStyle/>
        <a:p>
          <a:endParaRPr lang="ru-RU"/>
        </a:p>
      </dgm:t>
    </dgm:pt>
    <dgm:pt modelId="{F5282AEB-20F5-4BEC-AA56-D1CB1739C0AE}" type="sibTrans" cxnId="{2F48C171-5BDF-4879-96AB-179958D02648}">
      <dgm:prSet/>
      <dgm:spPr/>
      <dgm:t>
        <a:bodyPr/>
        <a:lstStyle/>
        <a:p>
          <a:endParaRPr lang="ru-RU"/>
        </a:p>
      </dgm:t>
    </dgm:pt>
    <dgm:pt modelId="{72D214E2-DA7B-486E-876B-9354445BEB37}" type="pres">
      <dgm:prSet presAssocID="{0A5C0B1B-153E-4EF6-920E-26B17D9CB0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4CFB55-F56F-44D0-9ABD-9349D71D1B6A}" type="pres">
      <dgm:prSet presAssocID="{CECE9C0A-E03B-40A1-95B6-EDF7DE7FA2CD}" presName="node" presStyleLbl="node1" presStyleIdx="0" presStyleCnt="1" custScaleX="193208" custScaleY="1395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191B29-E96D-463F-ACCB-046ACA661B5F}" type="presOf" srcId="{CECE9C0A-E03B-40A1-95B6-EDF7DE7FA2CD}" destId="{EF4CFB55-F56F-44D0-9ABD-9349D71D1B6A}" srcOrd="0" destOrd="0" presId="urn:microsoft.com/office/officeart/2005/8/layout/default"/>
    <dgm:cxn modelId="{2F48C171-5BDF-4879-96AB-179958D02648}" srcId="{0A5C0B1B-153E-4EF6-920E-26B17D9CB0B6}" destId="{CECE9C0A-E03B-40A1-95B6-EDF7DE7FA2CD}" srcOrd="0" destOrd="0" parTransId="{311F06EB-1E3E-46B8-8D37-B4968AEA308E}" sibTransId="{F5282AEB-20F5-4BEC-AA56-D1CB1739C0AE}"/>
    <dgm:cxn modelId="{76A25BB4-D17B-4402-8A7F-42EEAEAB7D86}" type="presOf" srcId="{0A5C0B1B-153E-4EF6-920E-26B17D9CB0B6}" destId="{72D214E2-DA7B-486E-876B-9354445BEB37}" srcOrd="0" destOrd="0" presId="urn:microsoft.com/office/officeart/2005/8/layout/default"/>
    <dgm:cxn modelId="{801BFF2E-2E61-435F-8422-DCEC8E60004C}" type="presParOf" srcId="{72D214E2-DA7B-486E-876B-9354445BEB37}" destId="{EF4CFB55-F56F-44D0-9ABD-9349D71D1B6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5C0B1B-153E-4EF6-920E-26B17D9CB0B6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CE9C0A-E03B-40A1-95B6-EDF7DE7FA2CD}">
      <dgm:prSet phldrT="[Текст]" custT="1"/>
      <dgm:spPr/>
      <dgm:t>
        <a:bodyPr/>
        <a:lstStyle/>
        <a:p>
          <a:pPr algn="l"/>
          <a:r>
            <a:rPr lang="ru-RU" sz="1200" dirty="0" smtClean="0"/>
            <a:t>  </a:t>
          </a:r>
          <a:r>
            <a:rPr lang="en-US" sz="1200" dirty="0" smtClean="0"/>
            <a:t>b2g</a:t>
          </a:r>
          <a:r>
            <a:rPr lang="ru-RU" sz="1200" dirty="0" smtClean="0"/>
            <a:t>:</a:t>
          </a:r>
        </a:p>
        <a:p>
          <a:pPr algn="l"/>
          <a:r>
            <a:rPr lang="ru-RU" sz="1000" dirty="0" smtClean="0"/>
            <a:t>   Армия, разведка, флот.</a:t>
          </a:r>
        </a:p>
        <a:p>
          <a:pPr algn="l"/>
          <a:r>
            <a:rPr lang="ru-RU" sz="1000" dirty="0" smtClean="0"/>
            <a:t>   Службы спасения, медпомощь.</a:t>
          </a:r>
        </a:p>
        <a:p>
          <a:pPr algn="l"/>
          <a:r>
            <a:rPr lang="ru-RU" sz="1000" dirty="0" smtClean="0"/>
            <a:t>   Полиция, органы правопорядка.</a:t>
          </a:r>
        </a:p>
        <a:p>
          <a:pPr algn="l"/>
          <a:r>
            <a:rPr lang="ru-RU" sz="1000" dirty="0" smtClean="0"/>
            <a:t>   Демонстратор технологий, престиж.</a:t>
          </a:r>
        </a:p>
      </dgm:t>
    </dgm:pt>
    <dgm:pt modelId="{311F06EB-1E3E-46B8-8D37-B4968AEA308E}" type="parTrans" cxnId="{2F48C171-5BDF-4879-96AB-179958D02648}">
      <dgm:prSet/>
      <dgm:spPr/>
      <dgm:t>
        <a:bodyPr/>
        <a:lstStyle/>
        <a:p>
          <a:endParaRPr lang="ru-RU"/>
        </a:p>
      </dgm:t>
    </dgm:pt>
    <dgm:pt modelId="{F5282AEB-20F5-4BEC-AA56-D1CB1739C0AE}" type="sibTrans" cxnId="{2F48C171-5BDF-4879-96AB-179958D02648}">
      <dgm:prSet/>
      <dgm:spPr/>
      <dgm:t>
        <a:bodyPr/>
        <a:lstStyle/>
        <a:p>
          <a:endParaRPr lang="ru-RU"/>
        </a:p>
      </dgm:t>
    </dgm:pt>
    <dgm:pt modelId="{72D214E2-DA7B-486E-876B-9354445BEB37}" type="pres">
      <dgm:prSet presAssocID="{0A5C0B1B-153E-4EF6-920E-26B17D9CB0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4CFB55-F56F-44D0-9ABD-9349D71D1B6A}" type="pres">
      <dgm:prSet presAssocID="{CECE9C0A-E03B-40A1-95B6-EDF7DE7FA2CD}" presName="node" presStyleLbl="node1" presStyleIdx="0" presStyleCnt="1" custScaleX="1390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D8B38D-BDE1-4CC4-8D98-77A96B181D34}" type="presOf" srcId="{CECE9C0A-E03B-40A1-95B6-EDF7DE7FA2CD}" destId="{EF4CFB55-F56F-44D0-9ABD-9349D71D1B6A}" srcOrd="0" destOrd="0" presId="urn:microsoft.com/office/officeart/2005/8/layout/default"/>
    <dgm:cxn modelId="{2F48C171-5BDF-4879-96AB-179958D02648}" srcId="{0A5C0B1B-153E-4EF6-920E-26B17D9CB0B6}" destId="{CECE9C0A-E03B-40A1-95B6-EDF7DE7FA2CD}" srcOrd="0" destOrd="0" parTransId="{311F06EB-1E3E-46B8-8D37-B4968AEA308E}" sibTransId="{F5282AEB-20F5-4BEC-AA56-D1CB1739C0AE}"/>
    <dgm:cxn modelId="{EF8FEE36-7DC4-4102-981D-DEE2785DA643}" type="presOf" srcId="{0A5C0B1B-153E-4EF6-920E-26B17D9CB0B6}" destId="{72D214E2-DA7B-486E-876B-9354445BEB37}" srcOrd="0" destOrd="0" presId="urn:microsoft.com/office/officeart/2005/8/layout/default"/>
    <dgm:cxn modelId="{ACD16009-A0E2-4E43-B1C0-E50CE365980F}" type="presParOf" srcId="{72D214E2-DA7B-486E-876B-9354445BEB37}" destId="{EF4CFB55-F56F-44D0-9ABD-9349D71D1B6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5C0B1B-153E-4EF6-920E-26B17D9CB0B6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CE9C0A-E03B-40A1-95B6-EDF7DE7FA2CD}">
      <dgm:prSet phldrT="[Текст]"/>
      <dgm:spPr/>
      <dgm:t>
        <a:bodyPr/>
        <a:lstStyle/>
        <a:p>
          <a:r>
            <a:rPr lang="ru-RU" dirty="0" smtClean="0"/>
            <a:t>рынки</a:t>
          </a:r>
          <a:endParaRPr lang="ru-RU" dirty="0"/>
        </a:p>
      </dgm:t>
    </dgm:pt>
    <dgm:pt modelId="{311F06EB-1E3E-46B8-8D37-B4968AEA308E}" type="parTrans" cxnId="{2F48C171-5BDF-4879-96AB-179958D02648}">
      <dgm:prSet/>
      <dgm:spPr/>
      <dgm:t>
        <a:bodyPr/>
        <a:lstStyle/>
        <a:p>
          <a:endParaRPr lang="ru-RU"/>
        </a:p>
      </dgm:t>
    </dgm:pt>
    <dgm:pt modelId="{F5282AEB-20F5-4BEC-AA56-D1CB1739C0AE}" type="sibTrans" cxnId="{2F48C171-5BDF-4879-96AB-179958D02648}">
      <dgm:prSet/>
      <dgm:spPr/>
      <dgm:t>
        <a:bodyPr/>
        <a:lstStyle/>
        <a:p>
          <a:endParaRPr lang="ru-RU"/>
        </a:p>
      </dgm:t>
    </dgm:pt>
    <dgm:pt modelId="{72D214E2-DA7B-486E-876B-9354445BEB37}" type="pres">
      <dgm:prSet presAssocID="{0A5C0B1B-153E-4EF6-920E-26B17D9CB0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4CFB55-F56F-44D0-9ABD-9349D71D1B6A}" type="pres">
      <dgm:prSet presAssocID="{CECE9C0A-E03B-40A1-95B6-EDF7DE7FA2CD}" presName="node" presStyleLbl="node1" presStyleIdx="0" presStyleCnt="1" custScaleX="537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E38CE9-7F71-4D38-9B18-7B9455492052}" type="presOf" srcId="{CECE9C0A-E03B-40A1-95B6-EDF7DE7FA2CD}" destId="{EF4CFB55-F56F-44D0-9ABD-9349D71D1B6A}" srcOrd="0" destOrd="0" presId="urn:microsoft.com/office/officeart/2005/8/layout/default"/>
    <dgm:cxn modelId="{3E92B0C6-AB06-4564-8639-D4201765F32B}" type="presOf" srcId="{0A5C0B1B-153E-4EF6-920E-26B17D9CB0B6}" destId="{72D214E2-DA7B-486E-876B-9354445BEB37}" srcOrd="0" destOrd="0" presId="urn:microsoft.com/office/officeart/2005/8/layout/default"/>
    <dgm:cxn modelId="{2F48C171-5BDF-4879-96AB-179958D02648}" srcId="{0A5C0B1B-153E-4EF6-920E-26B17D9CB0B6}" destId="{CECE9C0A-E03B-40A1-95B6-EDF7DE7FA2CD}" srcOrd="0" destOrd="0" parTransId="{311F06EB-1E3E-46B8-8D37-B4968AEA308E}" sibTransId="{F5282AEB-20F5-4BEC-AA56-D1CB1739C0AE}"/>
    <dgm:cxn modelId="{C173FCE9-6BA2-44CE-A56C-0EEBE66028B0}" type="presParOf" srcId="{72D214E2-DA7B-486E-876B-9354445BEB37}" destId="{EF4CFB55-F56F-44D0-9ABD-9349D71D1B6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2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5C0B1B-153E-4EF6-920E-26B17D9CB0B6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CE9C0A-E03B-40A1-95B6-EDF7DE7FA2CD}">
      <dgm:prSet phldrT="[Текст]"/>
      <dgm:spPr/>
      <dgm:t>
        <a:bodyPr/>
        <a:lstStyle/>
        <a:p>
          <a:r>
            <a:rPr lang="ru-RU" dirty="0" smtClean="0"/>
            <a:t>Соответствие требованиям </a:t>
          </a:r>
          <a:r>
            <a:rPr lang="en-US" dirty="0" smtClean="0"/>
            <a:t>DO,</a:t>
          </a:r>
          <a:r>
            <a:rPr lang="ru-RU" dirty="0" smtClean="0"/>
            <a:t> КТ, </a:t>
          </a:r>
          <a:r>
            <a:rPr lang="en-US" dirty="0" smtClean="0"/>
            <a:t>FAR, </a:t>
          </a:r>
          <a:r>
            <a:rPr lang="ru-RU" dirty="0" smtClean="0"/>
            <a:t>АП</a:t>
          </a:r>
          <a:endParaRPr lang="ru-RU" dirty="0"/>
        </a:p>
      </dgm:t>
    </dgm:pt>
    <dgm:pt modelId="{311F06EB-1E3E-46B8-8D37-B4968AEA308E}" type="parTrans" cxnId="{2F48C171-5BDF-4879-96AB-179958D02648}">
      <dgm:prSet/>
      <dgm:spPr/>
      <dgm:t>
        <a:bodyPr/>
        <a:lstStyle/>
        <a:p>
          <a:endParaRPr lang="ru-RU"/>
        </a:p>
      </dgm:t>
    </dgm:pt>
    <dgm:pt modelId="{F5282AEB-20F5-4BEC-AA56-D1CB1739C0AE}" type="sibTrans" cxnId="{2F48C171-5BDF-4879-96AB-179958D02648}">
      <dgm:prSet/>
      <dgm:spPr/>
      <dgm:t>
        <a:bodyPr/>
        <a:lstStyle/>
        <a:p>
          <a:endParaRPr lang="ru-RU"/>
        </a:p>
      </dgm:t>
    </dgm:pt>
    <dgm:pt modelId="{72D214E2-DA7B-486E-876B-9354445BEB37}" type="pres">
      <dgm:prSet presAssocID="{0A5C0B1B-153E-4EF6-920E-26B17D9CB0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4CFB55-F56F-44D0-9ABD-9349D71D1B6A}" type="pres">
      <dgm:prSet presAssocID="{CECE9C0A-E03B-40A1-95B6-EDF7DE7FA2CD}" presName="node" presStyleLbl="node1" presStyleIdx="0" presStyleCnt="1" custScaleX="594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D1E228-CEB3-4AAE-A4D5-A10BDEC34635}" type="presOf" srcId="{0A5C0B1B-153E-4EF6-920E-26B17D9CB0B6}" destId="{72D214E2-DA7B-486E-876B-9354445BEB37}" srcOrd="0" destOrd="0" presId="urn:microsoft.com/office/officeart/2005/8/layout/default"/>
    <dgm:cxn modelId="{2F48C171-5BDF-4879-96AB-179958D02648}" srcId="{0A5C0B1B-153E-4EF6-920E-26B17D9CB0B6}" destId="{CECE9C0A-E03B-40A1-95B6-EDF7DE7FA2CD}" srcOrd="0" destOrd="0" parTransId="{311F06EB-1E3E-46B8-8D37-B4968AEA308E}" sibTransId="{F5282AEB-20F5-4BEC-AA56-D1CB1739C0AE}"/>
    <dgm:cxn modelId="{9190E9EC-B118-408C-921A-4004D92E7EEA}" type="presOf" srcId="{CECE9C0A-E03B-40A1-95B6-EDF7DE7FA2CD}" destId="{EF4CFB55-F56F-44D0-9ABD-9349D71D1B6A}" srcOrd="0" destOrd="0" presId="urn:microsoft.com/office/officeart/2005/8/layout/default"/>
    <dgm:cxn modelId="{7FEE92B6-F4AB-4EA8-8BFB-12762144C477}" type="presParOf" srcId="{72D214E2-DA7B-486E-876B-9354445BEB37}" destId="{EF4CFB55-F56F-44D0-9ABD-9349D71D1B6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3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0317ECB-FEDA-4F38-A0EC-912BFC50B12E}" type="doc">
      <dgm:prSet loTypeId="urn:microsoft.com/office/officeart/2005/8/layout/hierarchy1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CD03762-3B4C-441D-BA3B-D7144AE3DFEA}">
      <dgm:prSet phldrT="[Текст]" custT="1"/>
      <dgm:spPr/>
      <dgm:t>
        <a:bodyPr/>
        <a:lstStyle/>
        <a:p>
          <a:r>
            <a:rPr lang="ru-RU" sz="1400" b="1" dirty="0" smtClean="0"/>
            <a:t>Целевые</a:t>
          </a:r>
          <a:r>
            <a:rPr lang="ru-RU" sz="1400" dirty="0" smtClean="0"/>
            <a:t> </a:t>
          </a:r>
          <a:r>
            <a:rPr lang="ru-RU" sz="1400" b="1" dirty="0" smtClean="0"/>
            <a:t>рынки в США</a:t>
          </a:r>
          <a:endParaRPr lang="ru-RU" sz="1400" b="1" dirty="0"/>
        </a:p>
      </dgm:t>
    </dgm:pt>
    <dgm:pt modelId="{02CD7BFE-CF1E-4C93-8F2A-63F80D2A1B6F}" type="parTrans" cxnId="{ACACC9C8-7115-4089-BD9F-B087AAD179B9}">
      <dgm:prSet/>
      <dgm:spPr/>
      <dgm:t>
        <a:bodyPr/>
        <a:lstStyle/>
        <a:p>
          <a:endParaRPr lang="ru-RU"/>
        </a:p>
      </dgm:t>
    </dgm:pt>
    <dgm:pt modelId="{85CFFBF1-5EF6-4353-A68E-FE2182E67FDD}" type="sibTrans" cxnId="{ACACC9C8-7115-4089-BD9F-B087AAD179B9}">
      <dgm:prSet/>
      <dgm:spPr/>
      <dgm:t>
        <a:bodyPr/>
        <a:lstStyle/>
        <a:p>
          <a:endParaRPr lang="ru-RU"/>
        </a:p>
      </dgm:t>
    </dgm:pt>
    <dgm:pt modelId="{66B2FD80-7C4E-484A-9B2C-269DF9BAA350}">
      <dgm:prSet phldrT="[Текст]" custT="1"/>
      <dgm:spPr/>
      <dgm:t>
        <a:bodyPr/>
        <a:lstStyle/>
        <a:p>
          <a:r>
            <a:rPr lang="ru-RU" sz="1000" dirty="0" smtClean="0"/>
            <a:t>Существующие рынки</a:t>
          </a:r>
          <a:endParaRPr lang="ru-RU" sz="1000" dirty="0"/>
        </a:p>
      </dgm:t>
    </dgm:pt>
    <dgm:pt modelId="{262B88DE-352C-4491-81CD-E1C928F3715E}" type="parTrans" cxnId="{F9FDDD19-2BCD-4D3A-9638-702C39D40B31}">
      <dgm:prSet/>
      <dgm:spPr/>
      <dgm:t>
        <a:bodyPr/>
        <a:lstStyle/>
        <a:p>
          <a:endParaRPr lang="ru-RU"/>
        </a:p>
      </dgm:t>
    </dgm:pt>
    <dgm:pt modelId="{220A6EE5-3474-4224-BC5E-B2574CB02E16}" type="sibTrans" cxnId="{F9FDDD19-2BCD-4D3A-9638-702C39D40B31}">
      <dgm:prSet/>
      <dgm:spPr/>
      <dgm:t>
        <a:bodyPr/>
        <a:lstStyle/>
        <a:p>
          <a:endParaRPr lang="ru-RU"/>
        </a:p>
      </dgm:t>
    </dgm:pt>
    <dgm:pt modelId="{A1DF9D6F-0D64-40AF-83C7-2F1DE0EA0A2F}">
      <dgm:prSet phldrT="[Текст]" custT="1"/>
      <dgm:spPr/>
      <dgm:t>
        <a:bodyPr/>
        <a:lstStyle/>
        <a:p>
          <a:r>
            <a:rPr lang="ru-RU" sz="1000" dirty="0" smtClean="0"/>
            <a:t>Рынок </a:t>
          </a:r>
          <a:r>
            <a:rPr lang="en-US" sz="1000" dirty="0" smtClean="0"/>
            <a:t>ATV</a:t>
          </a:r>
          <a:endParaRPr lang="ru-RU" sz="1000" dirty="0"/>
        </a:p>
      </dgm:t>
    </dgm:pt>
    <dgm:pt modelId="{28F64522-F67F-4581-AAD8-3C7156331DB3}" type="parTrans" cxnId="{0B5F5495-FCE7-485F-A1A4-EFCF330A02FD}">
      <dgm:prSet/>
      <dgm:spPr/>
      <dgm:t>
        <a:bodyPr/>
        <a:lstStyle/>
        <a:p>
          <a:endParaRPr lang="ru-RU"/>
        </a:p>
      </dgm:t>
    </dgm:pt>
    <dgm:pt modelId="{BD06614B-746D-4C11-AAD3-B26C6D5F8FB0}" type="sibTrans" cxnId="{0B5F5495-FCE7-485F-A1A4-EFCF330A02FD}">
      <dgm:prSet/>
      <dgm:spPr/>
      <dgm:t>
        <a:bodyPr/>
        <a:lstStyle/>
        <a:p>
          <a:endParaRPr lang="ru-RU"/>
        </a:p>
      </dgm:t>
    </dgm:pt>
    <dgm:pt modelId="{148213B1-A499-47E1-93F5-A12756BC4BE6}">
      <dgm:prSet phldrT="[Текст]" custT="1"/>
      <dgm:spPr/>
      <dgm:t>
        <a:bodyPr/>
        <a:lstStyle/>
        <a:p>
          <a:r>
            <a:rPr lang="ru-RU" sz="900" dirty="0" smtClean="0"/>
            <a:t>Рынок частных ЛА без учета </a:t>
          </a:r>
          <a:r>
            <a:rPr lang="en-US" sz="900" dirty="0" smtClean="0"/>
            <a:t>Jet</a:t>
          </a:r>
          <a:endParaRPr lang="ru-RU" sz="900" dirty="0"/>
        </a:p>
      </dgm:t>
    </dgm:pt>
    <dgm:pt modelId="{337BFDD6-6BBB-47DA-B2B2-FEEAFE9C4AD4}" type="parTrans" cxnId="{68F9EFEA-AFA9-41F4-9BF0-901EE82BED99}">
      <dgm:prSet/>
      <dgm:spPr/>
      <dgm:t>
        <a:bodyPr/>
        <a:lstStyle/>
        <a:p>
          <a:endParaRPr lang="ru-RU"/>
        </a:p>
      </dgm:t>
    </dgm:pt>
    <dgm:pt modelId="{934284E4-6362-4A58-8B1A-8A55682B86E0}" type="sibTrans" cxnId="{68F9EFEA-AFA9-41F4-9BF0-901EE82BED99}">
      <dgm:prSet/>
      <dgm:spPr/>
      <dgm:t>
        <a:bodyPr/>
        <a:lstStyle/>
        <a:p>
          <a:endParaRPr lang="ru-RU"/>
        </a:p>
      </dgm:t>
    </dgm:pt>
    <dgm:pt modelId="{4CE6D2A8-EC3C-49EC-B3E0-2DF6A1ADBC3F}">
      <dgm:prSet phldrT="[Текст]" custT="1"/>
      <dgm:spPr/>
      <dgm:t>
        <a:bodyPr/>
        <a:lstStyle/>
        <a:p>
          <a:r>
            <a:rPr lang="ru-RU" sz="1000" dirty="0" smtClean="0"/>
            <a:t>Новые рынки</a:t>
          </a:r>
          <a:endParaRPr lang="ru-RU" sz="1000" dirty="0"/>
        </a:p>
      </dgm:t>
    </dgm:pt>
    <dgm:pt modelId="{4E365CC7-969B-473B-9CFA-2421D930FB98}" type="parTrans" cxnId="{E0E1349B-6FEF-4AEB-A0A1-BD7D5D8D845D}">
      <dgm:prSet/>
      <dgm:spPr/>
      <dgm:t>
        <a:bodyPr/>
        <a:lstStyle/>
        <a:p>
          <a:endParaRPr lang="ru-RU"/>
        </a:p>
      </dgm:t>
    </dgm:pt>
    <dgm:pt modelId="{EE62C024-64FB-45B5-97E2-29756C6D34E7}" type="sibTrans" cxnId="{E0E1349B-6FEF-4AEB-A0A1-BD7D5D8D845D}">
      <dgm:prSet/>
      <dgm:spPr/>
      <dgm:t>
        <a:bodyPr/>
        <a:lstStyle/>
        <a:p>
          <a:endParaRPr lang="ru-RU"/>
        </a:p>
      </dgm:t>
    </dgm:pt>
    <dgm:pt modelId="{144C4974-9C31-4241-8249-442A58E8E67E}">
      <dgm:prSet phldrT="[Текст]" custT="1"/>
      <dgm:spPr/>
      <dgm:t>
        <a:bodyPr/>
        <a:lstStyle/>
        <a:p>
          <a:r>
            <a:rPr lang="ru-RU" sz="900" dirty="0" smtClean="0"/>
            <a:t>Рынок коротких перелетов</a:t>
          </a:r>
          <a:endParaRPr lang="ru-RU" sz="900" dirty="0"/>
        </a:p>
      </dgm:t>
    </dgm:pt>
    <dgm:pt modelId="{3550FB1D-5D92-4E03-8E9F-43BD1278C89D}" type="parTrans" cxnId="{C2359A84-2065-4022-88F5-0A1B53426764}">
      <dgm:prSet/>
      <dgm:spPr/>
      <dgm:t>
        <a:bodyPr/>
        <a:lstStyle/>
        <a:p>
          <a:endParaRPr lang="ru-RU"/>
        </a:p>
      </dgm:t>
    </dgm:pt>
    <dgm:pt modelId="{17D3FEEA-5592-4606-BAAE-8FF246F737F6}" type="sibTrans" cxnId="{C2359A84-2065-4022-88F5-0A1B53426764}">
      <dgm:prSet/>
      <dgm:spPr/>
      <dgm:t>
        <a:bodyPr/>
        <a:lstStyle/>
        <a:p>
          <a:endParaRPr lang="ru-RU"/>
        </a:p>
      </dgm:t>
    </dgm:pt>
    <dgm:pt modelId="{C18F925B-3443-464B-B9A2-0E44968C6C0B}">
      <dgm:prSet custT="1"/>
      <dgm:spPr/>
      <dgm:t>
        <a:bodyPr/>
        <a:lstStyle/>
        <a:p>
          <a:r>
            <a:rPr lang="ru-RU" sz="700" dirty="0" smtClean="0"/>
            <a:t>Рынок техники для экстремального туризма и развлечений</a:t>
          </a:r>
          <a:endParaRPr lang="ru-RU" sz="700" dirty="0"/>
        </a:p>
      </dgm:t>
    </dgm:pt>
    <dgm:pt modelId="{4A210CAF-926E-4F2B-A3C0-4DC35A10338F}" type="parTrans" cxnId="{F212210C-A3DF-44DE-A5DF-11A20B292CC6}">
      <dgm:prSet/>
      <dgm:spPr/>
      <dgm:t>
        <a:bodyPr/>
        <a:lstStyle/>
        <a:p>
          <a:endParaRPr lang="ru-RU"/>
        </a:p>
      </dgm:t>
    </dgm:pt>
    <dgm:pt modelId="{A4CEB235-E35C-4B68-86C1-9650968B1070}" type="sibTrans" cxnId="{F212210C-A3DF-44DE-A5DF-11A20B292CC6}">
      <dgm:prSet/>
      <dgm:spPr/>
      <dgm:t>
        <a:bodyPr/>
        <a:lstStyle/>
        <a:p>
          <a:endParaRPr lang="ru-RU"/>
        </a:p>
      </dgm:t>
    </dgm:pt>
    <dgm:pt modelId="{357A63AF-CAA4-4F78-817D-269E71317ED2}">
      <dgm:prSet/>
      <dgm:spPr/>
      <dgm:t>
        <a:bodyPr/>
        <a:lstStyle/>
        <a:p>
          <a:r>
            <a:rPr lang="ru-RU" dirty="0" smtClean="0"/>
            <a:t>С 2012-2014гг.  продано 228300 ед.</a:t>
          </a:r>
        </a:p>
        <a:p>
          <a:r>
            <a:rPr lang="ru-RU" dirty="0" smtClean="0"/>
            <a:t>Общий объем     продаж  - 3,5 млрд. </a:t>
          </a:r>
          <a:r>
            <a:rPr lang="en-US" dirty="0" smtClean="0"/>
            <a:t>$</a:t>
          </a:r>
        </a:p>
        <a:p>
          <a:r>
            <a:rPr lang="ru-RU" dirty="0" smtClean="0"/>
            <a:t>Средний рост рынка – </a:t>
          </a:r>
          <a:r>
            <a:rPr lang="en-US" dirty="0" smtClean="0"/>
            <a:t>7,9% </a:t>
          </a:r>
          <a:r>
            <a:rPr lang="ru-RU" dirty="0" smtClean="0"/>
            <a:t>в год </a:t>
          </a:r>
          <a:r>
            <a:rPr lang="ru-RU" dirty="0" smtClean="0">
              <a:solidFill>
                <a:srgbClr val="FF0000"/>
              </a:solidFill>
            </a:rPr>
            <a:t>*</a:t>
          </a:r>
          <a:endParaRPr lang="ru-RU" dirty="0">
            <a:solidFill>
              <a:srgbClr val="FF0000"/>
            </a:solidFill>
          </a:endParaRPr>
        </a:p>
      </dgm:t>
    </dgm:pt>
    <dgm:pt modelId="{90BAD93E-1262-4682-9F05-D02FBD1F562A}" type="parTrans" cxnId="{3E522C00-5DFA-4EA5-9DD6-D506C5A424D8}">
      <dgm:prSet/>
      <dgm:spPr/>
      <dgm:t>
        <a:bodyPr/>
        <a:lstStyle/>
        <a:p>
          <a:endParaRPr lang="ru-RU"/>
        </a:p>
      </dgm:t>
    </dgm:pt>
    <dgm:pt modelId="{4C48CDB1-08BA-4F09-912B-B535FE84A2EB}" type="sibTrans" cxnId="{3E522C00-5DFA-4EA5-9DD6-D506C5A424D8}">
      <dgm:prSet/>
      <dgm:spPr/>
      <dgm:t>
        <a:bodyPr/>
        <a:lstStyle/>
        <a:p>
          <a:endParaRPr lang="ru-RU"/>
        </a:p>
      </dgm:t>
    </dgm:pt>
    <dgm:pt modelId="{AC2DCF73-6C6F-45C1-BAC3-D15BA65A23BC}">
      <dgm:prSet/>
      <dgm:spPr/>
      <dgm:t>
        <a:bodyPr/>
        <a:lstStyle/>
        <a:p>
          <a:r>
            <a:rPr lang="ru-RU" dirty="0" smtClean="0"/>
            <a:t>На 2014г. в пользовании граждан США  -  338000 ед. Общий объем     продаж  2012-2014гг. - 29,4 млрд. </a:t>
          </a:r>
          <a:r>
            <a:rPr lang="en-US" dirty="0" smtClean="0"/>
            <a:t>$</a:t>
          </a:r>
          <a:r>
            <a:rPr lang="ru-RU" dirty="0" smtClean="0"/>
            <a:t>     Средний рост рынка –</a:t>
          </a:r>
          <a:r>
            <a:rPr lang="en-US" dirty="0" smtClean="0"/>
            <a:t>4,3% </a:t>
          </a:r>
          <a:r>
            <a:rPr lang="ru-RU" dirty="0" smtClean="0"/>
            <a:t>в год </a:t>
          </a:r>
          <a:r>
            <a:rPr lang="ru-RU" dirty="0" smtClean="0">
              <a:solidFill>
                <a:srgbClr val="FF0000"/>
              </a:solidFill>
            </a:rPr>
            <a:t>**</a:t>
          </a:r>
          <a:endParaRPr lang="ru-RU" dirty="0">
            <a:solidFill>
              <a:srgbClr val="FF0000"/>
            </a:solidFill>
          </a:endParaRPr>
        </a:p>
      </dgm:t>
    </dgm:pt>
    <dgm:pt modelId="{5460EE21-943A-484D-BE9F-D54B32198DB1}" type="parTrans" cxnId="{3621E8EF-7B70-4C2C-95E3-8AE7F07D3402}">
      <dgm:prSet/>
      <dgm:spPr/>
      <dgm:t>
        <a:bodyPr/>
        <a:lstStyle/>
        <a:p>
          <a:endParaRPr lang="ru-RU"/>
        </a:p>
      </dgm:t>
    </dgm:pt>
    <dgm:pt modelId="{72D06B41-F1F2-476A-883F-65E68DE52CDA}" type="sibTrans" cxnId="{3621E8EF-7B70-4C2C-95E3-8AE7F07D3402}">
      <dgm:prSet/>
      <dgm:spPr/>
      <dgm:t>
        <a:bodyPr/>
        <a:lstStyle/>
        <a:p>
          <a:endParaRPr lang="ru-RU"/>
        </a:p>
      </dgm:t>
    </dgm:pt>
    <dgm:pt modelId="{B30725F0-55CD-4263-A0BD-3AEABD6E03BC}">
      <dgm:prSet/>
      <dgm:spPr/>
      <dgm:t>
        <a:bodyPr/>
        <a:lstStyle/>
        <a:p>
          <a:r>
            <a:rPr lang="ru-RU" dirty="0" smtClean="0"/>
            <a:t>С 2012-2014гг.  продано 125800 ед.</a:t>
          </a:r>
        </a:p>
        <a:p>
          <a:r>
            <a:rPr lang="ru-RU" dirty="0" smtClean="0"/>
            <a:t>Общий объем     продаж  - 1,5 млрд. </a:t>
          </a:r>
          <a:r>
            <a:rPr lang="en-US" dirty="0" smtClean="0"/>
            <a:t>$</a:t>
          </a:r>
        </a:p>
        <a:p>
          <a:r>
            <a:rPr lang="ru-RU" dirty="0" smtClean="0"/>
            <a:t>Средний рост рынка –</a:t>
          </a:r>
          <a:r>
            <a:rPr lang="en-US" dirty="0" smtClean="0"/>
            <a:t>3,2 % </a:t>
          </a:r>
          <a:r>
            <a:rPr lang="ru-RU" dirty="0" smtClean="0"/>
            <a:t>в год </a:t>
          </a:r>
          <a:r>
            <a:rPr lang="ru-RU" dirty="0" smtClean="0">
              <a:solidFill>
                <a:srgbClr val="FF0000"/>
              </a:solidFill>
            </a:rPr>
            <a:t>***</a:t>
          </a:r>
          <a:endParaRPr lang="ru-RU" dirty="0">
            <a:solidFill>
              <a:srgbClr val="FF0000"/>
            </a:solidFill>
          </a:endParaRPr>
        </a:p>
      </dgm:t>
    </dgm:pt>
    <dgm:pt modelId="{22CE06F5-DFB7-4185-805D-80F2FCF16BCF}" type="parTrans" cxnId="{8FF0A624-8548-4BB8-B009-04E6973B97CF}">
      <dgm:prSet/>
      <dgm:spPr/>
      <dgm:t>
        <a:bodyPr/>
        <a:lstStyle/>
        <a:p>
          <a:endParaRPr lang="ru-RU"/>
        </a:p>
      </dgm:t>
    </dgm:pt>
    <dgm:pt modelId="{0CDDD392-1772-431A-9136-6C088D1009AC}" type="sibTrans" cxnId="{8FF0A624-8548-4BB8-B009-04E6973B97CF}">
      <dgm:prSet/>
      <dgm:spPr/>
      <dgm:t>
        <a:bodyPr/>
        <a:lstStyle/>
        <a:p>
          <a:endParaRPr lang="ru-RU"/>
        </a:p>
      </dgm:t>
    </dgm:pt>
    <dgm:pt modelId="{5F487645-F838-4A19-BE83-4AE369547E5A}">
      <dgm:prSet/>
      <dgm:spPr/>
      <dgm:t>
        <a:bodyPr/>
        <a:lstStyle/>
        <a:p>
          <a:r>
            <a:rPr lang="ru-RU" dirty="0" smtClean="0"/>
            <a:t>Для оценки доли компании на данном рынке необходимо проводить дополнительные исследования</a:t>
          </a:r>
          <a:endParaRPr lang="ru-RU" dirty="0"/>
        </a:p>
      </dgm:t>
    </dgm:pt>
    <dgm:pt modelId="{DFEFC640-1FE5-4191-8C5C-C48E62A12E9B}" type="parTrans" cxnId="{28E12774-24A8-40ED-8A97-A15E9DD975EB}">
      <dgm:prSet/>
      <dgm:spPr/>
      <dgm:t>
        <a:bodyPr/>
        <a:lstStyle/>
        <a:p>
          <a:endParaRPr lang="ru-RU"/>
        </a:p>
      </dgm:t>
    </dgm:pt>
    <dgm:pt modelId="{BE29EF2D-9593-435B-B5C4-5BF911160EBD}" type="sibTrans" cxnId="{28E12774-24A8-40ED-8A97-A15E9DD975EB}">
      <dgm:prSet/>
      <dgm:spPr/>
      <dgm:t>
        <a:bodyPr/>
        <a:lstStyle/>
        <a:p>
          <a:endParaRPr lang="ru-RU"/>
        </a:p>
      </dgm:t>
    </dgm:pt>
    <dgm:pt modelId="{448AB9D8-AE4E-4360-9842-82A342AB1D12}" type="pres">
      <dgm:prSet presAssocID="{F0317ECB-FEDA-4F38-A0EC-912BFC50B12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4984EA4-4F09-473F-B0D4-0B9DC0BA80E5}" type="pres">
      <dgm:prSet presAssocID="{5CD03762-3B4C-441D-BA3B-D7144AE3DFEA}" presName="hierRoot1" presStyleCnt="0"/>
      <dgm:spPr/>
    </dgm:pt>
    <dgm:pt modelId="{307A6CCA-E738-422E-B8EC-E167CEB06641}" type="pres">
      <dgm:prSet presAssocID="{5CD03762-3B4C-441D-BA3B-D7144AE3DFEA}" presName="composite" presStyleCnt="0"/>
      <dgm:spPr/>
    </dgm:pt>
    <dgm:pt modelId="{E0295D02-BFCF-4B45-AEF6-FFE8490CB36B}" type="pres">
      <dgm:prSet presAssocID="{5CD03762-3B4C-441D-BA3B-D7144AE3DFEA}" presName="background" presStyleLbl="node0" presStyleIdx="0" presStyleCnt="1"/>
      <dgm:spPr/>
    </dgm:pt>
    <dgm:pt modelId="{2901FAE3-24C6-4DC1-BBF0-F5DB3678B24D}" type="pres">
      <dgm:prSet presAssocID="{5CD03762-3B4C-441D-BA3B-D7144AE3DFEA}" presName="text" presStyleLbl="fgAcc0" presStyleIdx="0" presStyleCnt="1" custScaleX="298377" custScaleY="68410" custLinFactNeighborX="-6235" custLinFactNeighborY="-337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4C979B-E7FD-4A46-85EE-B50AA6D6C862}" type="pres">
      <dgm:prSet presAssocID="{5CD03762-3B4C-441D-BA3B-D7144AE3DFEA}" presName="hierChild2" presStyleCnt="0"/>
      <dgm:spPr/>
    </dgm:pt>
    <dgm:pt modelId="{0AB297A2-195C-4F25-8215-7CF2451B071E}" type="pres">
      <dgm:prSet presAssocID="{262B88DE-352C-4491-81CD-E1C928F3715E}" presName="Name10" presStyleLbl="parChTrans1D2" presStyleIdx="0" presStyleCnt="2"/>
      <dgm:spPr/>
      <dgm:t>
        <a:bodyPr/>
        <a:lstStyle/>
        <a:p>
          <a:endParaRPr lang="ru-RU"/>
        </a:p>
      </dgm:t>
    </dgm:pt>
    <dgm:pt modelId="{334CF306-DA88-49E6-B6BF-0F803D616CFB}" type="pres">
      <dgm:prSet presAssocID="{66B2FD80-7C4E-484A-9B2C-269DF9BAA350}" presName="hierRoot2" presStyleCnt="0"/>
      <dgm:spPr/>
    </dgm:pt>
    <dgm:pt modelId="{FBF40641-838F-4FD9-B4B5-DCC75CF7B6CC}" type="pres">
      <dgm:prSet presAssocID="{66B2FD80-7C4E-484A-9B2C-269DF9BAA350}" presName="composite2" presStyleCnt="0"/>
      <dgm:spPr/>
    </dgm:pt>
    <dgm:pt modelId="{B3D191C0-A42E-4DF8-9385-8F5873F0FD20}" type="pres">
      <dgm:prSet presAssocID="{66B2FD80-7C4E-484A-9B2C-269DF9BAA350}" presName="background2" presStyleLbl="node2" presStyleIdx="0" presStyleCnt="2"/>
      <dgm:spPr/>
    </dgm:pt>
    <dgm:pt modelId="{2D08DA66-DAFE-4B59-A2AA-02BA71D4E5FD}" type="pres">
      <dgm:prSet presAssocID="{66B2FD80-7C4E-484A-9B2C-269DF9BAA350}" presName="text2" presStyleLbl="fgAcc2" presStyleIdx="0" presStyleCnt="2" custScaleX="181790" custScaleY="69052" custLinFactNeighborY="-114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25628C-352F-4733-B867-228B5AA766D9}" type="pres">
      <dgm:prSet presAssocID="{66B2FD80-7C4E-484A-9B2C-269DF9BAA350}" presName="hierChild3" presStyleCnt="0"/>
      <dgm:spPr/>
    </dgm:pt>
    <dgm:pt modelId="{CC9C6002-491D-4E9C-BAB6-44669CF34D17}" type="pres">
      <dgm:prSet presAssocID="{28F64522-F67F-4581-AAD8-3C7156331DB3}" presName="Name17" presStyleLbl="parChTrans1D3" presStyleIdx="0" presStyleCnt="4"/>
      <dgm:spPr/>
      <dgm:t>
        <a:bodyPr/>
        <a:lstStyle/>
        <a:p>
          <a:endParaRPr lang="ru-RU"/>
        </a:p>
      </dgm:t>
    </dgm:pt>
    <dgm:pt modelId="{40B31B20-17AA-46B4-9859-A6B61D961BCF}" type="pres">
      <dgm:prSet presAssocID="{A1DF9D6F-0D64-40AF-83C7-2F1DE0EA0A2F}" presName="hierRoot3" presStyleCnt="0"/>
      <dgm:spPr/>
    </dgm:pt>
    <dgm:pt modelId="{38DAFB52-A5A9-4E35-A974-51A26C45803B}" type="pres">
      <dgm:prSet presAssocID="{A1DF9D6F-0D64-40AF-83C7-2F1DE0EA0A2F}" presName="composite3" presStyleCnt="0"/>
      <dgm:spPr/>
    </dgm:pt>
    <dgm:pt modelId="{DD4D01FA-241F-4A5F-83C5-9398287D1A5D}" type="pres">
      <dgm:prSet presAssocID="{A1DF9D6F-0D64-40AF-83C7-2F1DE0EA0A2F}" presName="background3" presStyleLbl="node3" presStyleIdx="0" presStyleCnt="4"/>
      <dgm:spPr/>
    </dgm:pt>
    <dgm:pt modelId="{35D020A1-1242-4341-8322-3F3894588493}" type="pres">
      <dgm:prSet presAssocID="{A1DF9D6F-0D64-40AF-83C7-2F1DE0EA0A2F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0DDC76-9622-4EAA-B602-31411500A1CF}" type="pres">
      <dgm:prSet presAssocID="{A1DF9D6F-0D64-40AF-83C7-2F1DE0EA0A2F}" presName="hierChild4" presStyleCnt="0"/>
      <dgm:spPr/>
    </dgm:pt>
    <dgm:pt modelId="{6FBBCA12-87D7-45CB-A91C-DE56615EA40F}" type="pres">
      <dgm:prSet presAssocID="{90BAD93E-1262-4682-9F05-D02FBD1F562A}" presName="Name23" presStyleLbl="parChTrans1D4" presStyleIdx="0" presStyleCnt="4"/>
      <dgm:spPr/>
      <dgm:t>
        <a:bodyPr/>
        <a:lstStyle/>
        <a:p>
          <a:endParaRPr lang="ru-RU"/>
        </a:p>
      </dgm:t>
    </dgm:pt>
    <dgm:pt modelId="{1AE003F7-0F03-42AC-81A6-5ABCE509C6F1}" type="pres">
      <dgm:prSet presAssocID="{357A63AF-CAA4-4F78-817D-269E71317ED2}" presName="hierRoot4" presStyleCnt="0"/>
      <dgm:spPr/>
    </dgm:pt>
    <dgm:pt modelId="{7E7440D0-D1C1-4194-AFA8-B3CAB62180EF}" type="pres">
      <dgm:prSet presAssocID="{357A63AF-CAA4-4F78-817D-269E71317ED2}" presName="composite4" presStyleCnt="0"/>
      <dgm:spPr/>
    </dgm:pt>
    <dgm:pt modelId="{2E88F5F8-5BC7-44A1-9E1A-B8AF2626E020}" type="pres">
      <dgm:prSet presAssocID="{357A63AF-CAA4-4F78-817D-269E71317ED2}" presName="background4" presStyleLbl="node4" presStyleIdx="0" presStyleCnt="4"/>
      <dgm:spPr/>
    </dgm:pt>
    <dgm:pt modelId="{456675D1-2478-4BFC-A00E-D01FF2803F5A}" type="pres">
      <dgm:prSet presAssocID="{357A63AF-CAA4-4F78-817D-269E71317ED2}" presName="text4" presStyleLbl="fgAcc4" presStyleIdx="0" presStyleCnt="4" custScaleY="1148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474747-3E39-42FE-A848-6A36EFA68FC6}" type="pres">
      <dgm:prSet presAssocID="{357A63AF-CAA4-4F78-817D-269E71317ED2}" presName="hierChild5" presStyleCnt="0"/>
      <dgm:spPr/>
    </dgm:pt>
    <dgm:pt modelId="{933985D0-80CE-496C-BB03-9BF4F39FC002}" type="pres">
      <dgm:prSet presAssocID="{337BFDD6-6BBB-47DA-B2B2-FEEAFE9C4AD4}" presName="Name17" presStyleLbl="parChTrans1D3" presStyleIdx="1" presStyleCnt="4"/>
      <dgm:spPr/>
      <dgm:t>
        <a:bodyPr/>
        <a:lstStyle/>
        <a:p>
          <a:endParaRPr lang="ru-RU"/>
        </a:p>
      </dgm:t>
    </dgm:pt>
    <dgm:pt modelId="{F2FC2003-E722-4D30-8BDD-BCCB65FB256B}" type="pres">
      <dgm:prSet presAssocID="{148213B1-A499-47E1-93F5-A12756BC4BE6}" presName="hierRoot3" presStyleCnt="0"/>
      <dgm:spPr/>
    </dgm:pt>
    <dgm:pt modelId="{2BA411AC-9CFD-4718-BA83-5C2FC6AD36BE}" type="pres">
      <dgm:prSet presAssocID="{148213B1-A499-47E1-93F5-A12756BC4BE6}" presName="composite3" presStyleCnt="0"/>
      <dgm:spPr/>
    </dgm:pt>
    <dgm:pt modelId="{51A5EEA5-5977-4B4D-9531-CC6AA78D1264}" type="pres">
      <dgm:prSet presAssocID="{148213B1-A499-47E1-93F5-A12756BC4BE6}" presName="background3" presStyleLbl="node3" presStyleIdx="1" presStyleCnt="4"/>
      <dgm:spPr/>
    </dgm:pt>
    <dgm:pt modelId="{7B3B8D81-1B9D-4A67-B634-9865BAD807E0}" type="pres">
      <dgm:prSet presAssocID="{148213B1-A499-47E1-93F5-A12756BC4BE6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A5354E-5DD5-4F95-BE0B-553B4BA05ED3}" type="pres">
      <dgm:prSet presAssocID="{148213B1-A499-47E1-93F5-A12756BC4BE6}" presName="hierChild4" presStyleCnt="0"/>
      <dgm:spPr/>
    </dgm:pt>
    <dgm:pt modelId="{99DABC61-B595-46A6-90EB-0F02CE795CE0}" type="pres">
      <dgm:prSet presAssocID="{5460EE21-943A-484D-BE9F-D54B32198DB1}" presName="Name23" presStyleLbl="parChTrans1D4" presStyleIdx="1" presStyleCnt="4"/>
      <dgm:spPr/>
      <dgm:t>
        <a:bodyPr/>
        <a:lstStyle/>
        <a:p>
          <a:endParaRPr lang="ru-RU"/>
        </a:p>
      </dgm:t>
    </dgm:pt>
    <dgm:pt modelId="{708E16BD-4A1D-485F-A37E-74C58760590B}" type="pres">
      <dgm:prSet presAssocID="{AC2DCF73-6C6F-45C1-BAC3-D15BA65A23BC}" presName="hierRoot4" presStyleCnt="0"/>
      <dgm:spPr/>
    </dgm:pt>
    <dgm:pt modelId="{2DB7D343-9425-4A9F-9190-C31DDBC64845}" type="pres">
      <dgm:prSet presAssocID="{AC2DCF73-6C6F-45C1-BAC3-D15BA65A23BC}" presName="composite4" presStyleCnt="0"/>
      <dgm:spPr/>
    </dgm:pt>
    <dgm:pt modelId="{1B376C74-E0DF-4F76-880E-ADB392D36425}" type="pres">
      <dgm:prSet presAssocID="{AC2DCF73-6C6F-45C1-BAC3-D15BA65A23BC}" presName="background4" presStyleLbl="node4" presStyleIdx="1" presStyleCnt="4"/>
      <dgm:spPr/>
    </dgm:pt>
    <dgm:pt modelId="{3E79F454-5645-4658-9EEB-2B764DA40F1A}" type="pres">
      <dgm:prSet presAssocID="{AC2DCF73-6C6F-45C1-BAC3-D15BA65A23BC}" presName="text4" presStyleLbl="fgAcc4" presStyleIdx="1" presStyleCnt="4" custScaleY="1149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28F2E2-AD72-44AB-BF40-B6FDCA0641BF}" type="pres">
      <dgm:prSet presAssocID="{AC2DCF73-6C6F-45C1-BAC3-D15BA65A23BC}" presName="hierChild5" presStyleCnt="0"/>
      <dgm:spPr/>
    </dgm:pt>
    <dgm:pt modelId="{3A91E71A-5496-404A-8A05-06D1E29D0D34}" type="pres">
      <dgm:prSet presAssocID="{4A210CAF-926E-4F2B-A3C0-4DC35A10338F}" presName="Name17" presStyleLbl="parChTrans1D3" presStyleIdx="2" presStyleCnt="4"/>
      <dgm:spPr/>
      <dgm:t>
        <a:bodyPr/>
        <a:lstStyle/>
        <a:p>
          <a:endParaRPr lang="ru-RU"/>
        </a:p>
      </dgm:t>
    </dgm:pt>
    <dgm:pt modelId="{C7EC4649-E986-4973-81EE-F4EB858C4E59}" type="pres">
      <dgm:prSet presAssocID="{C18F925B-3443-464B-B9A2-0E44968C6C0B}" presName="hierRoot3" presStyleCnt="0"/>
      <dgm:spPr/>
    </dgm:pt>
    <dgm:pt modelId="{699C08CD-A611-4552-A3AA-37B22789FDA4}" type="pres">
      <dgm:prSet presAssocID="{C18F925B-3443-464B-B9A2-0E44968C6C0B}" presName="composite3" presStyleCnt="0"/>
      <dgm:spPr/>
    </dgm:pt>
    <dgm:pt modelId="{56A5620E-B153-4BB7-B294-4E48959981CA}" type="pres">
      <dgm:prSet presAssocID="{C18F925B-3443-464B-B9A2-0E44968C6C0B}" presName="background3" presStyleLbl="node3" presStyleIdx="2" presStyleCnt="4"/>
      <dgm:spPr/>
    </dgm:pt>
    <dgm:pt modelId="{B9D0AF8D-EE14-444B-8484-2F36734663DB}" type="pres">
      <dgm:prSet presAssocID="{C18F925B-3443-464B-B9A2-0E44968C6C0B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2F1247-2011-4D13-8516-89D6D937F8ED}" type="pres">
      <dgm:prSet presAssocID="{C18F925B-3443-464B-B9A2-0E44968C6C0B}" presName="hierChild4" presStyleCnt="0"/>
      <dgm:spPr/>
    </dgm:pt>
    <dgm:pt modelId="{296145D8-3922-4687-BD29-3EAA575C8134}" type="pres">
      <dgm:prSet presAssocID="{22CE06F5-DFB7-4185-805D-80F2FCF16BCF}" presName="Name23" presStyleLbl="parChTrans1D4" presStyleIdx="2" presStyleCnt="4"/>
      <dgm:spPr/>
      <dgm:t>
        <a:bodyPr/>
        <a:lstStyle/>
        <a:p>
          <a:endParaRPr lang="ru-RU"/>
        </a:p>
      </dgm:t>
    </dgm:pt>
    <dgm:pt modelId="{FA1743E6-4A27-4DA4-9D27-7EF40314EDFD}" type="pres">
      <dgm:prSet presAssocID="{B30725F0-55CD-4263-A0BD-3AEABD6E03BC}" presName="hierRoot4" presStyleCnt="0"/>
      <dgm:spPr/>
    </dgm:pt>
    <dgm:pt modelId="{651BA739-987E-426F-8214-2678EEFDA5D9}" type="pres">
      <dgm:prSet presAssocID="{B30725F0-55CD-4263-A0BD-3AEABD6E03BC}" presName="composite4" presStyleCnt="0"/>
      <dgm:spPr/>
    </dgm:pt>
    <dgm:pt modelId="{CB621C91-BF67-413A-B366-DB2DAB100755}" type="pres">
      <dgm:prSet presAssocID="{B30725F0-55CD-4263-A0BD-3AEABD6E03BC}" presName="background4" presStyleLbl="node4" presStyleIdx="2" presStyleCnt="4"/>
      <dgm:spPr/>
    </dgm:pt>
    <dgm:pt modelId="{26CF1D94-7A59-4759-A6ED-F76F1DF8D545}" type="pres">
      <dgm:prSet presAssocID="{B30725F0-55CD-4263-A0BD-3AEABD6E03BC}" presName="text4" presStyleLbl="fgAcc4" presStyleIdx="2" presStyleCnt="4" custScaleY="1176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92C0B3-0A6B-4BFB-9E4E-ED849434C741}" type="pres">
      <dgm:prSet presAssocID="{B30725F0-55CD-4263-A0BD-3AEABD6E03BC}" presName="hierChild5" presStyleCnt="0"/>
      <dgm:spPr/>
    </dgm:pt>
    <dgm:pt modelId="{9AE31C94-D755-482B-BE67-613C361B26EB}" type="pres">
      <dgm:prSet presAssocID="{4E365CC7-969B-473B-9CFA-2421D930FB9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D91731E8-C989-42C1-AB38-49E878D1AD9B}" type="pres">
      <dgm:prSet presAssocID="{4CE6D2A8-EC3C-49EC-B3E0-2DF6A1ADBC3F}" presName="hierRoot2" presStyleCnt="0"/>
      <dgm:spPr/>
    </dgm:pt>
    <dgm:pt modelId="{2A79ADE1-DA45-47FE-86F6-5D2DF5D7E4EB}" type="pres">
      <dgm:prSet presAssocID="{4CE6D2A8-EC3C-49EC-B3E0-2DF6A1ADBC3F}" presName="composite2" presStyleCnt="0"/>
      <dgm:spPr/>
    </dgm:pt>
    <dgm:pt modelId="{A33DA37F-3A3B-4035-B222-C5D026463081}" type="pres">
      <dgm:prSet presAssocID="{4CE6D2A8-EC3C-49EC-B3E0-2DF6A1ADBC3F}" presName="background2" presStyleLbl="node2" presStyleIdx="1" presStyleCnt="2"/>
      <dgm:spPr/>
    </dgm:pt>
    <dgm:pt modelId="{F8F18F25-6133-4415-BE7F-DC10BEA4EA66}" type="pres">
      <dgm:prSet presAssocID="{4CE6D2A8-EC3C-49EC-B3E0-2DF6A1ADBC3F}" presName="text2" presStyleLbl="fgAcc2" presStyleIdx="1" presStyleCnt="2" custScaleX="168288" custScaleY="73749" custLinFactNeighborX="-26716" custLinFactNeighborY="-114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64EBBB-8444-43F8-8671-1CA72A77F62A}" type="pres">
      <dgm:prSet presAssocID="{4CE6D2A8-EC3C-49EC-B3E0-2DF6A1ADBC3F}" presName="hierChild3" presStyleCnt="0"/>
      <dgm:spPr/>
    </dgm:pt>
    <dgm:pt modelId="{CA2C386B-65F0-474E-B063-578AD40BDEC7}" type="pres">
      <dgm:prSet presAssocID="{3550FB1D-5D92-4E03-8E9F-43BD1278C89D}" presName="Name17" presStyleLbl="parChTrans1D3" presStyleIdx="3" presStyleCnt="4"/>
      <dgm:spPr/>
      <dgm:t>
        <a:bodyPr/>
        <a:lstStyle/>
        <a:p>
          <a:endParaRPr lang="ru-RU"/>
        </a:p>
      </dgm:t>
    </dgm:pt>
    <dgm:pt modelId="{A2974D69-C362-47FA-AB64-46148A97B32C}" type="pres">
      <dgm:prSet presAssocID="{144C4974-9C31-4241-8249-442A58E8E67E}" presName="hierRoot3" presStyleCnt="0"/>
      <dgm:spPr/>
    </dgm:pt>
    <dgm:pt modelId="{616D6E64-F9BE-4AA7-AF5E-5B42BDBAFB96}" type="pres">
      <dgm:prSet presAssocID="{144C4974-9C31-4241-8249-442A58E8E67E}" presName="composite3" presStyleCnt="0"/>
      <dgm:spPr/>
    </dgm:pt>
    <dgm:pt modelId="{F9E193C8-FA25-499E-A3D0-D98F38C45D9A}" type="pres">
      <dgm:prSet presAssocID="{144C4974-9C31-4241-8249-442A58E8E67E}" presName="background3" presStyleLbl="node3" presStyleIdx="3" presStyleCnt="4"/>
      <dgm:spPr>
        <a:gradFill rotWithShape="0">
          <a:gsLst>
            <a:gs pos="0">
              <a:srgbClr val="8275DE"/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B8B8D5D4-96B5-4DC6-8979-8A562FAB5AAB}" type="pres">
      <dgm:prSet presAssocID="{144C4974-9C31-4241-8249-442A58E8E67E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AF7194-1213-4CF0-BCEB-40D5EF14D7E7}" type="pres">
      <dgm:prSet presAssocID="{144C4974-9C31-4241-8249-442A58E8E67E}" presName="hierChild4" presStyleCnt="0"/>
      <dgm:spPr/>
    </dgm:pt>
    <dgm:pt modelId="{99D85F0E-B7B7-4CE8-BF91-8F01C618D976}" type="pres">
      <dgm:prSet presAssocID="{DFEFC640-1FE5-4191-8C5C-C48E62A12E9B}" presName="Name23" presStyleLbl="parChTrans1D4" presStyleIdx="3" presStyleCnt="4"/>
      <dgm:spPr/>
      <dgm:t>
        <a:bodyPr/>
        <a:lstStyle/>
        <a:p>
          <a:endParaRPr lang="ru-RU"/>
        </a:p>
      </dgm:t>
    </dgm:pt>
    <dgm:pt modelId="{1CBAE338-D871-4329-93D6-B7C468A2E668}" type="pres">
      <dgm:prSet presAssocID="{5F487645-F838-4A19-BE83-4AE369547E5A}" presName="hierRoot4" presStyleCnt="0"/>
      <dgm:spPr/>
    </dgm:pt>
    <dgm:pt modelId="{2F14AC55-A256-427F-8402-EF80BD586BFA}" type="pres">
      <dgm:prSet presAssocID="{5F487645-F838-4A19-BE83-4AE369547E5A}" presName="composite4" presStyleCnt="0"/>
      <dgm:spPr/>
    </dgm:pt>
    <dgm:pt modelId="{0C90626A-EB66-4163-BD04-64908444465A}" type="pres">
      <dgm:prSet presAssocID="{5F487645-F838-4A19-BE83-4AE369547E5A}" presName="background4" presStyleLbl="node4" presStyleIdx="3" presStyleCnt="4"/>
      <dgm:spPr/>
    </dgm:pt>
    <dgm:pt modelId="{40198986-8BDD-4637-89AF-F56FA6197075}" type="pres">
      <dgm:prSet presAssocID="{5F487645-F838-4A19-BE83-4AE369547E5A}" presName="text4" presStyleLbl="fgAcc4" presStyleIdx="3" presStyleCnt="4" custScaleY="118767" custLinFactNeighborY="-33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50513E-A19F-4126-BCF1-4470FC4E3B45}" type="pres">
      <dgm:prSet presAssocID="{5F487645-F838-4A19-BE83-4AE369547E5A}" presName="hierChild5" presStyleCnt="0"/>
      <dgm:spPr/>
    </dgm:pt>
  </dgm:ptLst>
  <dgm:cxnLst>
    <dgm:cxn modelId="{8FF0A624-8548-4BB8-B009-04E6973B97CF}" srcId="{C18F925B-3443-464B-B9A2-0E44968C6C0B}" destId="{B30725F0-55CD-4263-A0BD-3AEABD6E03BC}" srcOrd="0" destOrd="0" parTransId="{22CE06F5-DFB7-4185-805D-80F2FCF16BCF}" sibTransId="{0CDDD392-1772-431A-9136-6C088D1009AC}"/>
    <dgm:cxn modelId="{A1A49199-87BA-45BA-A892-68CBBECF6E66}" type="presOf" srcId="{357A63AF-CAA4-4F78-817D-269E71317ED2}" destId="{456675D1-2478-4BFC-A00E-D01FF2803F5A}" srcOrd="0" destOrd="0" presId="urn:microsoft.com/office/officeart/2005/8/layout/hierarchy1"/>
    <dgm:cxn modelId="{EA93499E-9D88-4FC8-930E-9D4F48FBFC12}" type="presOf" srcId="{4E365CC7-969B-473B-9CFA-2421D930FB98}" destId="{9AE31C94-D755-482B-BE67-613C361B26EB}" srcOrd="0" destOrd="0" presId="urn:microsoft.com/office/officeart/2005/8/layout/hierarchy1"/>
    <dgm:cxn modelId="{507D9B28-F3EF-48AF-91E4-9DABD0894E17}" type="presOf" srcId="{F0317ECB-FEDA-4F38-A0EC-912BFC50B12E}" destId="{448AB9D8-AE4E-4360-9842-82A342AB1D12}" srcOrd="0" destOrd="0" presId="urn:microsoft.com/office/officeart/2005/8/layout/hierarchy1"/>
    <dgm:cxn modelId="{34665288-4CAA-49AC-962F-61E14F1054D9}" type="presOf" srcId="{66B2FD80-7C4E-484A-9B2C-269DF9BAA350}" destId="{2D08DA66-DAFE-4B59-A2AA-02BA71D4E5FD}" srcOrd="0" destOrd="0" presId="urn:microsoft.com/office/officeart/2005/8/layout/hierarchy1"/>
    <dgm:cxn modelId="{C2359A84-2065-4022-88F5-0A1B53426764}" srcId="{4CE6D2A8-EC3C-49EC-B3E0-2DF6A1ADBC3F}" destId="{144C4974-9C31-4241-8249-442A58E8E67E}" srcOrd="0" destOrd="0" parTransId="{3550FB1D-5D92-4E03-8E9F-43BD1278C89D}" sibTransId="{17D3FEEA-5592-4606-BAAE-8FF246F737F6}"/>
    <dgm:cxn modelId="{3621E8EF-7B70-4C2C-95E3-8AE7F07D3402}" srcId="{148213B1-A499-47E1-93F5-A12756BC4BE6}" destId="{AC2DCF73-6C6F-45C1-BAC3-D15BA65A23BC}" srcOrd="0" destOrd="0" parTransId="{5460EE21-943A-484D-BE9F-D54B32198DB1}" sibTransId="{72D06B41-F1F2-476A-883F-65E68DE52CDA}"/>
    <dgm:cxn modelId="{EDF02067-1377-4234-825B-47323DCAAA59}" type="presOf" srcId="{5460EE21-943A-484D-BE9F-D54B32198DB1}" destId="{99DABC61-B595-46A6-90EB-0F02CE795CE0}" srcOrd="0" destOrd="0" presId="urn:microsoft.com/office/officeart/2005/8/layout/hierarchy1"/>
    <dgm:cxn modelId="{F212210C-A3DF-44DE-A5DF-11A20B292CC6}" srcId="{66B2FD80-7C4E-484A-9B2C-269DF9BAA350}" destId="{C18F925B-3443-464B-B9A2-0E44968C6C0B}" srcOrd="2" destOrd="0" parTransId="{4A210CAF-926E-4F2B-A3C0-4DC35A10338F}" sibTransId="{A4CEB235-E35C-4B68-86C1-9650968B1070}"/>
    <dgm:cxn modelId="{64728B40-51CA-46BB-88D9-482FBFF85239}" type="presOf" srcId="{DFEFC640-1FE5-4191-8C5C-C48E62A12E9B}" destId="{99D85F0E-B7B7-4CE8-BF91-8F01C618D976}" srcOrd="0" destOrd="0" presId="urn:microsoft.com/office/officeart/2005/8/layout/hierarchy1"/>
    <dgm:cxn modelId="{2EA1E735-3260-4BED-AD2F-A5C9FB406966}" type="presOf" srcId="{337BFDD6-6BBB-47DA-B2B2-FEEAFE9C4AD4}" destId="{933985D0-80CE-496C-BB03-9BF4F39FC002}" srcOrd="0" destOrd="0" presId="urn:microsoft.com/office/officeart/2005/8/layout/hierarchy1"/>
    <dgm:cxn modelId="{68F9EFEA-AFA9-41F4-9BF0-901EE82BED99}" srcId="{66B2FD80-7C4E-484A-9B2C-269DF9BAA350}" destId="{148213B1-A499-47E1-93F5-A12756BC4BE6}" srcOrd="1" destOrd="0" parTransId="{337BFDD6-6BBB-47DA-B2B2-FEEAFE9C4AD4}" sibTransId="{934284E4-6362-4A58-8B1A-8A55682B86E0}"/>
    <dgm:cxn modelId="{05FDCED0-0FD8-4352-BB9B-DF6718184A99}" type="presOf" srcId="{148213B1-A499-47E1-93F5-A12756BC4BE6}" destId="{7B3B8D81-1B9D-4A67-B634-9865BAD807E0}" srcOrd="0" destOrd="0" presId="urn:microsoft.com/office/officeart/2005/8/layout/hierarchy1"/>
    <dgm:cxn modelId="{E0E1349B-6FEF-4AEB-A0A1-BD7D5D8D845D}" srcId="{5CD03762-3B4C-441D-BA3B-D7144AE3DFEA}" destId="{4CE6D2A8-EC3C-49EC-B3E0-2DF6A1ADBC3F}" srcOrd="1" destOrd="0" parTransId="{4E365CC7-969B-473B-9CFA-2421D930FB98}" sibTransId="{EE62C024-64FB-45B5-97E2-29756C6D34E7}"/>
    <dgm:cxn modelId="{ACACC9C8-7115-4089-BD9F-B087AAD179B9}" srcId="{F0317ECB-FEDA-4F38-A0EC-912BFC50B12E}" destId="{5CD03762-3B4C-441D-BA3B-D7144AE3DFEA}" srcOrd="0" destOrd="0" parTransId="{02CD7BFE-CF1E-4C93-8F2A-63F80D2A1B6F}" sibTransId="{85CFFBF1-5EF6-4353-A68E-FE2182E67FDD}"/>
    <dgm:cxn modelId="{B30E03F7-E8D7-42A0-9050-C3B1AC0A7747}" type="presOf" srcId="{4A210CAF-926E-4F2B-A3C0-4DC35A10338F}" destId="{3A91E71A-5496-404A-8A05-06D1E29D0D34}" srcOrd="0" destOrd="0" presId="urn:microsoft.com/office/officeart/2005/8/layout/hierarchy1"/>
    <dgm:cxn modelId="{54D0AD06-F7A6-46A9-A6E2-C36C25B24DBD}" type="presOf" srcId="{B30725F0-55CD-4263-A0BD-3AEABD6E03BC}" destId="{26CF1D94-7A59-4759-A6ED-F76F1DF8D545}" srcOrd="0" destOrd="0" presId="urn:microsoft.com/office/officeart/2005/8/layout/hierarchy1"/>
    <dgm:cxn modelId="{277F1556-522C-463D-A293-EAC0658B0C34}" type="presOf" srcId="{144C4974-9C31-4241-8249-442A58E8E67E}" destId="{B8B8D5D4-96B5-4DC6-8979-8A562FAB5AAB}" srcOrd="0" destOrd="0" presId="urn:microsoft.com/office/officeart/2005/8/layout/hierarchy1"/>
    <dgm:cxn modelId="{F9FDDD19-2BCD-4D3A-9638-702C39D40B31}" srcId="{5CD03762-3B4C-441D-BA3B-D7144AE3DFEA}" destId="{66B2FD80-7C4E-484A-9B2C-269DF9BAA350}" srcOrd="0" destOrd="0" parTransId="{262B88DE-352C-4491-81CD-E1C928F3715E}" sibTransId="{220A6EE5-3474-4224-BC5E-B2574CB02E16}"/>
    <dgm:cxn modelId="{7B32D6EC-4853-4852-8A09-DF2E373F8F3E}" type="presOf" srcId="{90BAD93E-1262-4682-9F05-D02FBD1F562A}" destId="{6FBBCA12-87D7-45CB-A91C-DE56615EA40F}" srcOrd="0" destOrd="0" presId="urn:microsoft.com/office/officeart/2005/8/layout/hierarchy1"/>
    <dgm:cxn modelId="{1D606E40-12E3-4336-B4BE-BDFC3BCE78F8}" type="presOf" srcId="{AC2DCF73-6C6F-45C1-BAC3-D15BA65A23BC}" destId="{3E79F454-5645-4658-9EEB-2B764DA40F1A}" srcOrd="0" destOrd="0" presId="urn:microsoft.com/office/officeart/2005/8/layout/hierarchy1"/>
    <dgm:cxn modelId="{0B5F5495-FCE7-485F-A1A4-EFCF330A02FD}" srcId="{66B2FD80-7C4E-484A-9B2C-269DF9BAA350}" destId="{A1DF9D6F-0D64-40AF-83C7-2F1DE0EA0A2F}" srcOrd="0" destOrd="0" parTransId="{28F64522-F67F-4581-AAD8-3C7156331DB3}" sibTransId="{BD06614B-746D-4C11-AAD3-B26C6D5F8FB0}"/>
    <dgm:cxn modelId="{04BEEDBE-79F1-4614-88C6-5AC3407C1455}" type="presOf" srcId="{28F64522-F67F-4581-AAD8-3C7156331DB3}" destId="{CC9C6002-491D-4E9C-BAB6-44669CF34D17}" srcOrd="0" destOrd="0" presId="urn:microsoft.com/office/officeart/2005/8/layout/hierarchy1"/>
    <dgm:cxn modelId="{00F8842A-CDF2-41FE-AEFE-9210E59AD4DD}" type="presOf" srcId="{4CE6D2A8-EC3C-49EC-B3E0-2DF6A1ADBC3F}" destId="{F8F18F25-6133-4415-BE7F-DC10BEA4EA66}" srcOrd="0" destOrd="0" presId="urn:microsoft.com/office/officeart/2005/8/layout/hierarchy1"/>
    <dgm:cxn modelId="{0DB06809-3DC4-422A-8E9B-E7D5F0205FDB}" type="presOf" srcId="{A1DF9D6F-0D64-40AF-83C7-2F1DE0EA0A2F}" destId="{35D020A1-1242-4341-8322-3F3894588493}" srcOrd="0" destOrd="0" presId="urn:microsoft.com/office/officeart/2005/8/layout/hierarchy1"/>
    <dgm:cxn modelId="{1CBCEBC6-8EA8-46E5-870B-C9D4F4B1A1FD}" type="presOf" srcId="{C18F925B-3443-464B-B9A2-0E44968C6C0B}" destId="{B9D0AF8D-EE14-444B-8484-2F36734663DB}" srcOrd="0" destOrd="0" presId="urn:microsoft.com/office/officeart/2005/8/layout/hierarchy1"/>
    <dgm:cxn modelId="{0A74CBBD-F3C6-4374-83D4-6881F50E7D36}" type="presOf" srcId="{5F487645-F838-4A19-BE83-4AE369547E5A}" destId="{40198986-8BDD-4637-89AF-F56FA6197075}" srcOrd="0" destOrd="0" presId="urn:microsoft.com/office/officeart/2005/8/layout/hierarchy1"/>
    <dgm:cxn modelId="{94B08AB6-3686-4065-A5F0-DDDA741A887F}" type="presOf" srcId="{262B88DE-352C-4491-81CD-E1C928F3715E}" destId="{0AB297A2-195C-4F25-8215-7CF2451B071E}" srcOrd="0" destOrd="0" presId="urn:microsoft.com/office/officeart/2005/8/layout/hierarchy1"/>
    <dgm:cxn modelId="{CBDAE28A-8EB5-496E-92FB-1D621FF3F045}" type="presOf" srcId="{22CE06F5-DFB7-4185-805D-80F2FCF16BCF}" destId="{296145D8-3922-4687-BD29-3EAA575C8134}" srcOrd="0" destOrd="0" presId="urn:microsoft.com/office/officeart/2005/8/layout/hierarchy1"/>
    <dgm:cxn modelId="{3E522C00-5DFA-4EA5-9DD6-D506C5A424D8}" srcId="{A1DF9D6F-0D64-40AF-83C7-2F1DE0EA0A2F}" destId="{357A63AF-CAA4-4F78-817D-269E71317ED2}" srcOrd="0" destOrd="0" parTransId="{90BAD93E-1262-4682-9F05-D02FBD1F562A}" sibTransId="{4C48CDB1-08BA-4F09-912B-B535FE84A2EB}"/>
    <dgm:cxn modelId="{28E12774-24A8-40ED-8A97-A15E9DD975EB}" srcId="{144C4974-9C31-4241-8249-442A58E8E67E}" destId="{5F487645-F838-4A19-BE83-4AE369547E5A}" srcOrd="0" destOrd="0" parTransId="{DFEFC640-1FE5-4191-8C5C-C48E62A12E9B}" sibTransId="{BE29EF2D-9593-435B-B5C4-5BF911160EBD}"/>
    <dgm:cxn modelId="{6524321A-7CA8-4DF3-A2DD-203DE6E01F48}" type="presOf" srcId="{5CD03762-3B4C-441D-BA3B-D7144AE3DFEA}" destId="{2901FAE3-24C6-4DC1-BBF0-F5DB3678B24D}" srcOrd="0" destOrd="0" presId="urn:microsoft.com/office/officeart/2005/8/layout/hierarchy1"/>
    <dgm:cxn modelId="{E7D68B6D-66DC-4AFF-A4F7-F85A9A9F286A}" type="presOf" srcId="{3550FB1D-5D92-4E03-8E9F-43BD1278C89D}" destId="{CA2C386B-65F0-474E-B063-578AD40BDEC7}" srcOrd="0" destOrd="0" presId="urn:microsoft.com/office/officeart/2005/8/layout/hierarchy1"/>
    <dgm:cxn modelId="{66ADA0AD-2CD2-4115-9DD6-9E5490E15858}" type="presParOf" srcId="{448AB9D8-AE4E-4360-9842-82A342AB1D12}" destId="{B4984EA4-4F09-473F-B0D4-0B9DC0BA80E5}" srcOrd="0" destOrd="0" presId="urn:microsoft.com/office/officeart/2005/8/layout/hierarchy1"/>
    <dgm:cxn modelId="{A6BC3DEC-3680-4866-B241-0A834A6ED864}" type="presParOf" srcId="{B4984EA4-4F09-473F-B0D4-0B9DC0BA80E5}" destId="{307A6CCA-E738-422E-B8EC-E167CEB06641}" srcOrd="0" destOrd="0" presId="urn:microsoft.com/office/officeart/2005/8/layout/hierarchy1"/>
    <dgm:cxn modelId="{740C525A-2512-4D14-8120-D081A6011D2B}" type="presParOf" srcId="{307A6CCA-E738-422E-B8EC-E167CEB06641}" destId="{E0295D02-BFCF-4B45-AEF6-FFE8490CB36B}" srcOrd="0" destOrd="0" presId="urn:microsoft.com/office/officeart/2005/8/layout/hierarchy1"/>
    <dgm:cxn modelId="{36C143D7-EA32-445C-8DC2-B2DDFE216F37}" type="presParOf" srcId="{307A6CCA-E738-422E-B8EC-E167CEB06641}" destId="{2901FAE3-24C6-4DC1-BBF0-F5DB3678B24D}" srcOrd="1" destOrd="0" presId="urn:microsoft.com/office/officeart/2005/8/layout/hierarchy1"/>
    <dgm:cxn modelId="{585C2774-7080-4593-93AB-F9523A98ACFF}" type="presParOf" srcId="{B4984EA4-4F09-473F-B0D4-0B9DC0BA80E5}" destId="{504C979B-E7FD-4A46-85EE-B50AA6D6C862}" srcOrd="1" destOrd="0" presId="urn:microsoft.com/office/officeart/2005/8/layout/hierarchy1"/>
    <dgm:cxn modelId="{092EAAD5-A4BC-48C9-8358-FCC20C245DC2}" type="presParOf" srcId="{504C979B-E7FD-4A46-85EE-B50AA6D6C862}" destId="{0AB297A2-195C-4F25-8215-7CF2451B071E}" srcOrd="0" destOrd="0" presId="urn:microsoft.com/office/officeart/2005/8/layout/hierarchy1"/>
    <dgm:cxn modelId="{47B36D7D-3582-4D56-8697-62AA625F91AD}" type="presParOf" srcId="{504C979B-E7FD-4A46-85EE-B50AA6D6C862}" destId="{334CF306-DA88-49E6-B6BF-0F803D616CFB}" srcOrd="1" destOrd="0" presId="urn:microsoft.com/office/officeart/2005/8/layout/hierarchy1"/>
    <dgm:cxn modelId="{69A75A76-6F39-4794-8B98-3E4C21BCFC64}" type="presParOf" srcId="{334CF306-DA88-49E6-B6BF-0F803D616CFB}" destId="{FBF40641-838F-4FD9-B4B5-DCC75CF7B6CC}" srcOrd="0" destOrd="0" presId="urn:microsoft.com/office/officeart/2005/8/layout/hierarchy1"/>
    <dgm:cxn modelId="{F0C07282-AFE3-4A3D-9443-9367065D1D67}" type="presParOf" srcId="{FBF40641-838F-4FD9-B4B5-DCC75CF7B6CC}" destId="{B3D191C0-A42E-4DF8-9385-8F5873F0FD20}" srcOrd="0" destOrd="0" presId="urn:microsoft.com/office/officeart/2005/8/layout/hierarchy1"/>
    <dgm:cxn modelId="{6D557C33-C130-4543-9390-964E50BCD995}" type="presParOf" srcId="{FBF40641-838F-4FD9-B4B5-DCC75CF7B6CC}" destId="{2D08DA66-DAFE-4B59-A2AA-02BA71D4E5FD}" srcOrd="1" destOrd="0" presId="urn:microsoft.com/office/officeart/2005/8/layout/hierarchy1"/>
    <dgm:cxn modelId="{C727D014-C4CE-4D1F-879E-622EE555509F}" type="presParOf" srcId="{334CF306-DA88-49E6-B6BF-0F803D616CFB}" destId="{F325628C-352F-4733-B867-228B5AA766D9}" srcOrd="1" destOrd="0" presId="urn:microsoft.com/office/officeart/2005/8/layout/hierarchy1"/>
    <dgm:cxn modelId="{34651665-8651-404C-B5C2-3A7C24F5385D}" type="presParOf" srcId="{F325628C-352F-4733-B867-228B5AA766D9}" destId="{CC9C6002-491D-4E9C-BAB6-44669CF34D17}" srcOrd="0" destOrd="0" presId="urn:microsoft.com/office/officeart/2005/8/layout/hierarchy1"/>
    <dgm:cxn modelId="{FD38B78F-2BFA-4231-AEF7-1A7E7D40977D}" type="presParOf" srcId="{F325628C-352F-4733-B867-228B5AA766D9}" destId="{40B31B20-17AA-46B4-9859-A6B61D961BCF}" srcOrd="1" destOrd="0" presId="urn:microsoft.com/office/officeart/2005/8/layout/hierarchy1"/>
    <dgm:cxn modelId="{584E283C-FC3E-4DE0-9751-7AEBE1F24074}" type="presParOf" srcId="{40B31B20-17AA-46B4-9859-A6B61D961BCF}" destId="{38DAFB52-A5A9-4E35-A974-51A26C45803B}" srcOrd="0" destOrd="0" presId="urn:microsoft.com/office/officeart/2005/8/layout/hierarchy1"/>
    <dgm:cxn modelId="{4D59702B-1B36-45EC-9953-61232A99ACE4}" type="presParOf" srcId="{38DAFB52-A5A9-4E35-A974-51A26C45803B}" destId="{DD4D01FA-241F-4A5F-83C5-9398287D1A5D}" srcOrd="0" destOrd="0" presId="urn:microsoft.com/office/officeart/2005/8/layout/hierarchy1"/>
    <dgm:cxn modelId="{AF3407B3-6E3B-4344-9F02-0B856B72DF09}" type="presParOf" srcId="{38DAFB52-A5A9-4E35-A974-51A26C45803B}" destId="{35D020A1-1242-4341-8322-3F3894588493}" srcOrd="1" destOrd="0" presId="urn:microsoft.com/office/officeart/2005/8/layout/hierarchy1"/>
    <dgm:cxn modelId="{BF2F920C-8CBF-4F7E-B74F-76AE5D12A54A}" type="presParOf" srcId="{40B31B20-17AA-46B4-9859-A6B61D961BCF}" destId="{CA0DDC76-9622-4EAA-B602-31411500A1CF}" srcOrd="1" destOrd="0" presId="urn:microsoft.com/office/officeart/2005/8/layout/hierarchy1"/>
    <dgm:cxn modelId="{EC502812-5025-4AC3-8B33-02539DAA7B55}" type="presParOf" srcId="{CA0DDC76-9622-4EAA-B602-31411500A1CF}" destId="{6FBBCA12-87D7-45CB-A91C-DE56615EA40F}" srcOrd="0" destOrd="0" presId="urn:microsoft.com/office/officeart/2005/8/layout/hierarchy1"/>
    <dgm:cxn modelId="{F12122FE-96D3-4C93-BA01-9EB9BBC036DD}" type="presParOf" srcId="{CA0DDC76-9622-4EAA-B602-31411500A1CF}" destId="{1AE003F7-0F03-42AC-81A6-5ABCE509C6F1}" srcOrd="1" destOrd="0" presId="urn:microsoft.com/office/officeart/2005/8/layout/hierarchy1"/>
    <dgm:cxn modelId="{D8F61351-D2B8-488D-874B-F2A7034E1F52}" type="presParOf" srcId="{1AE003F7-0F03-42AC-81A6-5ABCE509C6F1}" destId="{7E7440D0-D1C1-4194-AFA8-B3CAB62180EF}" srcOrd="0" destOrd="0" presId="urn:microsoft.com/office/officeart/2005/8/layout/hierarchy1"/>
    <dgm:cxn modelId="{DCC50821-2A11-4372-9C55-9D16F9301032}" type="presParOf" srcId="{7E7440D0-D1C1-4194-AFA8-B3CAB62180EF}" destId="{2E88F5F8-5BC7-44A1-9E1A-B8AF2626E020}" srcOrd="0" destOrd="0" presId="urn:microsoft.com/office/officeart/2005/8/layout/hierarchy1"/>
    <dgm:cxn modelId="{C8BE7DC6-75F5-4152-926A-B7B51B8D4261}" type="presParOf" srcId="{7E7440D0-D1C1-4194-AFA8-B3CAB62180EF}" destId="{456675D1-2478-4BFC-A00E-D01FF2803F5A}" srcOrd="1" destOrd="0" presId="urn:microsoft.com/office/officeart/2005/8/layout/hierarchy1"/>
    <dgm:cxn modelId="{583FCB81-96B6-496D-9BF2-873E1ED81225}" type="presParOf" srcId="{1AE003F7-0F03-42AC-81A6-5ABCE509C6F1}" destId="{F7474747-3E39-42FE-A848-6A36EFA68FC6}" srcOrd="1" destOrd="0" presId="urn:microsoft.com/office/officeart/2005/8/layout/hierarchy1"/>
    <dgm:cxn modelId="{BBB6A567-23A1-4FE3-8DDF-855E01550648}" type="presParOf" srcId="{F325628C-352F-4733-B867-228B5AA766D9}" destId="{933985D0-80CE-496C-BB03-9BF4F39FC002}" srcOrd="2" destOrd="0" presId="urn:microsoft.com/office/officeart/2005/8/layout/hierarchy1"/>
    <dgm:cxn modelId="{FD62BDF4-A5C8-406F-B4F1-DCC25DE30F88}" type="presParOf" srcId="{F325628C-352F-4733-B867-228B5AA766D9}" destId="{F2FC2003-E722-4D30-8BDD-BCCB65FB256B}" srcOrd="3" destOrd="0" presId="urn:microsoft.com/office/officeart/2005/8/layout/hierarchy1"/>
    <dgm:cxn modelId="{42849245-E02E-4C25-97F1-2E1A2F068A8F}" type="presParOf" srcId="{F2FC2003-E722-4D30-8BDD-BCCB65FB256B}" destId="{2BA411AC-9CFD-4718-BA83-5C2FC6AD36BE}" srcOrd="0" destOrd="0" presId="urn:microsoft.com/office/officeart/2005/8/layout/hierarchy1"/>
    <dgm:cxn modelId="{EF7ED40B-8B54-4086-92C2-77D9147A45C7}" type="presParOf" srcId="{2BA411AC-9CFD-4718-BA83-5C2FC6AD36BE}" destId="{51A5EEA5-5977-4B4D-9531-CC6AA78D1264}" srcOrd="0" destOrd="0" presId="urn:microsoft.com/office/officeart/2005/8/layout/hierarchy1"/>
    <dgm:cxn modelId="{FAAC8BA3-709B-4C62-B72C-5AA74A91FB60}" type="presParOf" srcId="{2BA411AC-9CFD-4718-BA83-5C2FC6AD36BE}" destId="{7B3B8D81-1B9D-4A67-B634-9865BAD807E0}" srcOrd="1" destOrd="0" presId="urn:microsoft.com/office/officeart/2005/8/layout/hierarchy1"/>
    <dgm:cxn modelId="{BB4DF2C6-4157-4E7B-A251-F1EFAED6F88E}" type="presParOf" srcId="{F2FC2003-E722-4D30-8BDD-BCCB65FB256B}" destId="{3CA5354E-5DD5-4F95-BE0B-553B4BA05ED3}" srcOrd="1" destOrd="0" presId="urn:microsoft.com/office/officeart/2005/8/layout/hierarchy1"/>
    <dgm:cxn modelId="{C1F4832B-87AB-4463-9604-33802F0B4AF5}" type="presParOf" srcId="{3CA5354E-5DD5-4F95-BE0B-553B4BA05ED3}" destId="{99DABC61-B595-46A6-90EB-0F02CE795CE0}" srcOrd="0" destOrd="0" presId="urn:microsoft.com/office/officeart/2005/8/layout/hierarchy1"/>
    <dgm:cxn modelId="{233AD074-C4DF-4393-8F1F-F14C4A9A6986}" type="presParOf" srcId="{3CA5354E-5DD5-4F95-BE0B-553B4BA05ED3}" destId="{708E16BD-4A1D-485F-A37E-74C58760590B}" srcOrd="1" destOrd="0" presId="urn:microsoft.com/office/officeart/2005/8/layout/hierarchy1"/>
    <dgm:cxn modelId="{0C0E4035-8A1F-45BD-A740-554C0CFE88BB}" type="presParOf" srcId="{708E16BD-4A1D-485F-A37E-74C58760590B}" destId="{2DB7D343-9425-4A9F-9190-C31DDBC64845}" srcOrd="0" destOrd="0" presId="urn:microsoft.com/office/officeart/2005/8/layout/hierarchy1"/>
    <dgm:cxn modelId="{3D1CA744-DF2B-436B-9850-9735EEC3F17C}" type="presParOf" srcId="{2DB7D343-9425-4A9F-9190-C31DDBC64845}" destId="{1B376C74-E0DF-4F76-880E-ADB392D36425}" srcOrd="0" destOrd="0" presId="urn:microsoft.com/office/officeart/2005/8/layout/hierarchy1"/>
    <dgm:cxn modelId="{4D450AE3-DEB6-40D4-AAD2-2F05D616CC29}" type="presParOf" srcId="{2DB7D343-9425-4A9F-9190-C31DDBC64845}" destId="{3E79F454-5645-4658-9EEB-2B764DA40F1A}" srcOrd="1" destOrd="0" presId="urn:microsoft.com/office/officeart/2005/8/layout/hierarchy1"/>
    <dgm:cxn modelId="{858A1486-41E6-4DCF-8CE3-C507BB8FA845}" type="presParOf" srcId="{708E16BD-4A1D-485F-A37E-74C58760590B}" destId="{9628F2E2-AD72-44AB-BF40-B6FDCA0641BF}" srcOrd="1" destOrd="0" presId="urn:microsoft.com/office/officeart/2005/8/layout/hierarchy1"/>
    <dgm:cxn modelId="{EBBAC196-6591-4DA5-92ED-3857B5C1AEBB}" type="presParOf" srcId="{F325628C-352F-4733-B867-228B5AA766D9}" destId="{3A91E71A-5496-404A-8A05-06D1E29D0D34}" srcOrd="4" destOrd="0" presId="urn:microsoft.com/office/officeart/2005/8/layout/hierarchy1"/>
    <dgm:cxn modelId="{21132D4E-F874-45C7-ADB2-FE1818651A02}" type="presParOf" srcId="{F325628C-352F-4733-B867-228B5AA766D9}" destId="{C7EC4649-E986-4973-81EE-F4EB858C4E59}" srcOrd="5" destOrd="0" presId="urn:microsoft.com/office/officeart/2005/8/layout/hierarchy1"/>
    <dgm:cxn modelId="{8A17C726-48FD-4DF3-94CA-F08002F04BD5}" type="presParOf" srcId="{C7EC4649-E986-4973-81EE-F4EB858C4E59}" destId="{699C08CD-A611-4552-A3AA-37B22789FDA4}" srcOrd="0" destOrd="0" presId="urn:microsoft.com/office/officeart/2005/8/layout/hierarchy1"/>
    <dgm:cxn modelId="{97F4549B-1815-4F4E-9317-6D78EC0442FD}" type="presParOf" srcId="{699C08CD-A611-4552-A3AA-37B22789FDA4}" destId="{56A5620E-B153-4BB7-B294-4E48959981CA}" srcOrd="0" destOrd="0" presId="urn:microsoft.com/office/officeart/2005/8/layout/hierarchy1"/>
    <dgm:cxn modelId="{F7BA89B5-46E9-4EAF-AF28-58DAD3F9B75A}" type="presParOf" srcId="{699C08CD-A611-4552-A3AA-37B22789FDA4}" destId="{B9D0AF8D-EE14-444B-8484-2F36734663DB}" srcOrd="1" destOrd="0" presId="urn:microsoft.com/office/officeart/2005/8/layout/hierarchy1"/>
    <dgm:cxn modelId="{DB3E4A23-6EA4-4AA4-A0CB-CEE755F9F671}" type="presParOf" srcId="{C7EC4649-E986-4973-81EE-F4EB858C4E59}" destId="{292F1247-2011-4D13-8516-89D6D937F8ED}" srcOrd="1" destOrd="0" presId="urn:microsoft.com/office/officeart/2005/8/layout/hierarchy1"/>
    <dgm:cxn modelId="{85C89ADF-90EB-4755-8CDD-21C7D90D8467}" type="presParOf" srcId="{292F1247-2011-4D13-8516-89D6D937F8ED}" destId="{296145D8-3922-4687-BD29-3EAA575C8134}" srcOrd="0" destOrd="0" presId="urn:microsoft.com/office/officeart/2005/8/layout/hierarchy1"/>
    <dgm:cxn modelId="{9186E675-496D-4E71-88AE-269007FECB4B}" type="presParOf" srcId="{292F1247-2011-4D13-8516-89D6D937F8ED}" destId="{FA1743E6-4A27-4DA4-9D27-7EF40314EDFD}" srcOrd="1" destOrd="0" presId="urn:microsoft.com/office/officeart/2005/8/layout/hierarchy1"/>
    <dgm:cxn modelId="{C64E2F34-8620-4C44-9643-D0765BC7DF3C}" type="presParOf" srcId="{FA1743E6-4A27-4DA4-9D27-7EF40314EDFD}" destId="{651BA739-987E-426F-8214-2678EEFDA5D9}" srcOrd="0" destOrd="0" presId="urn:microsoft.com/office/officeart/2005/8/layout/hierarchy1"/>
    <dgm:cxn modelId="{AEB036B0-82A8-4BB2-A614-C3F93AFF9BC9}" type="presParOf" srcId="{651BA739-987E-426F-8214-2678EEFDA5D9}" destId="{CB621C91-BF67-413A-B366-DB2DAB100755}" srcOrd="0" destOrd="0" presId="urn:microsoft.com/office/officeart/2005/8/layout/hierarchy1"/>
    <dgm:cxn modelId="{F3635955-C967-4487-8D53-86B663442DB8}" type="presParOf" srcId="{651BA739-987E-426F-8214-2678EEFDA5D9}" destId="{26CF1D94-7A59-4759-A6ED-F76F1DF8D545}" srcOrd="1" destOrd="0" presId="urn:microsoft.com/office/officeart/2005/8/layout/hierarchy1"/>
    <dgm:cxn modelId="{E261ED52-D932-4DA7-9C56-7B28D8F5FE61}" type="presParOf" srcId="{FA1743E6-4A27-4DA4-9D27-7EF40314EDFD}" destId="{5F92C0B3-0A6B-4BFB-9E4E-ED849434C741}" srcOrd="1" destOrd="0" presId="urn:microsoft.com/office/officeart/2005/8/layout/hierarchy1"/>
    <dgm:cxn modelId="{3BACD7D8-8204-4488-813F-6B9B0A4DD19D}" type="presParOf" srcId="{504C979B-E7FD-4A46-85EE-B50AA6D6C862}" destId="{9AE31C94-D755-482B-BE67-613C361B26EB}" srcOrd="2" destOrd="0" presId="urn:microsoft.com/office/officeart/2005/8/layout/hierarchy1"/>
    <dgm:cxn modelId="{F7502253-BE1E-49F7-91E0-A822F79B245B}" type="presParOf" srcId="{504C979B-E7FD-4A46-85EE-B50AA6D6C862}" destId="{D91731E8-C989-42C1-AB38-49E878D1AD9B}" srcOrd="3" destOrd="0" presId="urn:microsoft.com/office/officeart/2005/8/layout/hierarchy1"/>
    <dgm:cxn modelId="{535C5722-4CB2-4D39-B6A9-E6017D2CAF1C}" type="presParOf" srcId="{D91731E8-C989-42C1-AB38-49E878D1AD9B}" destId="{2A79ADE1-DA45-47FE-86F6-5D2DF5D7E4EB}" srcOrd="0" destOrd="0" presId="urn:microsoft.com/office/officeart/2005/8/layout/hierarchy1"/>
    <dgm:cxn modelId="{8B1B3024-5413-47F2-856E-E602DFB3E17A}" type="presParOf" srcId="{2A79ADE1-DA45-47FE-86F6-5D2DF5D7E4EB}" destId="{A33DA37F-3A3B-4035-B222-C5D026463081}" srcOrd="0" destOrd="0" presId="urn:microsoft.com/office/officeart/2005/8/layout/hierarchy1"/>
    <dgm:cxn modelId="{8EDD818B-5204-4296-932D-1FDD5FA868D5}" type="presParOf" srcId="{2A79ADE1-DA45-47FE-86F6-5D2DF5D7E4EB}" destId="{F8F18F25-6133-4415-BE7F-DC10BEA4EA66}" srcOrd="1" destOrd="0" presId="urn:microsoft.com/office/officeart/2005/8/layout/hierarchy1"/>
    <dgm:cxn modelId="{3E0CB65F-4681-4CD0-9C7A-970801558519}" type="presParOf" srcId="{D91731E8-C989-42C1-AB38-49E878D1AD9B}" destId="{C364EBBB-8444-43F8-8671-1CA72A77F62A}" srcOrd="1" destOrd="0" presId="urn:microsoft.com/office/officeart/2005/8/layout/hierarchy1"/>
    <dgm:cxn modelId="{BAEDF927-D482-4369-A659-83F869B95888}" type="presParOf" srcId="{C364EBBB-8444-43F8-8671-1CA72A77F62A}" destId="{CA2C386B-65F0-474E-B063-578AD40BDEC7}" srcOrd="0" destOrd="0" presId="urn:microsoft.com/office/officeart/2005/8/layout/hierarchy1"/>
    <dgm:cxn modelId="{35E6F001-2F63-43F1-81C4-8267F17F412C}" type="presParOf" srcId="{C364EBBB-8444-43F8-8671-1CA72A77F62A}" destId="{A2974D69-C362-47FA-AB64-46148A97B32C}" srcOrd="1" destOrd="0" presId="urn:microsoft.com/office/officeart/2005/8/layout/hierarchy1"/>
    <dgm:cxn modelId="{BF999842-3B7B-4986-B8D9-034F9EF22E78}" type="presParOf" srcId="{A2974D69-C362-47FA-AB64-46148A97B32C}" destId="{616D6E64-F9BE-4AA7-AF5E-5B42BDBAFB96}" srcOrd="0" destOrd="0" presId="urn:microsoft.com/office/officeart/2005/8/layout/hierarchy1"/>
    <dgm:cxn modelId="{B5ECD2AC-AE66-40A1-B0C0-11D1C4DC7DC1}" type="presParOf" srcId="{616D6E64-F9BE-4AA7-AF5E-5B42BDBAFB96}" destId="{F9E193C8-FA25-499E-A3D0-D98F38C45D9A}" srcOrd="0" destOrd="0" presId="urn:microsoft.com/office/officeart/2005/8/layout/hierarchy1"/>
    <dgm:cxn modelId="{27EA330A-89EB-4CEE-90A7-B03E7D3FD6AD}" type="presParOf" srcId="{616D6E64-F9BE-4AA7-AF5E-5B42BDBAFB96}" destId="{B8B8D5D4-96B5-4DC6-8979-8A562FAB5AAB}" srcOrd="1" destOrd="0" presId="urn:microsoft.com/office/officeart/2005/8/layout/hierarchy1"/>
    <dgm:cxn modelId="{CF967706-1029-4415-9673-EE5E6F244895}" type="presParOf" srcId="{A2974D69-C362-47FA-AB64-46148A97B32C}" destId="{D6AF7194-1213-4CF0-BCEB-40D5EF14D7E7}" srcOrd="1" destOrd="0" presId="urn:microsoft.com/office/officeart/2005/8/layout/hierarchy1"/>
    <dgm:cxn modelId="{567E4CE3-00A6-4D3C-A700-C7D6E2014FBA}" type="presParOf" srcId="{D6AF7194-1213-4CF0-BCEB-40D5EF14D7E7}" destId="{99D85F0E-B7B7-4CE8-BF91-8F01C618D976}" srcOrd="0" destOrd="0" presId="urn:microsoft.com/office/officeart/2005/8/layout/hierarchy1"/>
    <dgm:cxn modelId="{D1AF700A-3F03-4E96-BD5A-FD1BC7ABC099}" type="presParOf" srcId="{D6AF7194-1213-4CF0-BCEB-40D5EF14D7E7}" destId="{1CBAE338-D871-4329-93D6-B7C468A2E668}" srcOrd="1" destOrd="0" presId="urn:microsoft.com/office/officeart/2005/8/layout/hierarchy1"/>
    <dgm:cxn modelId="{6A119CC1-B7BB-49B4-854C-129B171FB0A4}" type="presParOf" srcId="{1CBAE338-D871-4329-93D6-B7C468A2E668}" destId="{2F14AC55-A256-427F-8402-EF80BD586BFA}" srcOrd="0" destOrd="0" presId="urn:microsoft.com/office/officeart/2005/8/layout/hierarchy1"/>
    <dgm:cxn modelId="{68377D71-E3CA-40C7-9B3D-A429EDDC2707}" type="presParOf" srcId="{2F14AC55-A256-427F-8402-EF80BD586BFA}" destId="{0C90626A-EB66-4163-BD04-64908444465A}" srcOrd="0" destOrd="0" presId="urn:microsoft.com/office/officeart/2005/8/layout/hierarchy1"/>
    <dgm:cxn modelId="{DD47D7E8-F7C0-475E-B576-B0D66D7D16D0}" type="presParOf" srcId="{2F14AC55-A256-427F-8402-EF80BD586BFA}" destId="{40198986-8BDD-4637-89AF-F56FA6197075}" srcOrd="1" destOrd="0" presId="urn:microsoft.com/office/officeart/2005/8/layout/hierarchy1"/>
    <dgm:cxn modelId="{7F5313C4-715E-4897-BAD5-4C1DE8B085AC}" type="presParOf" srcId="{1CBAE338-D871-4329-93D6-B7C468A2E668}" destId="{CD50513E-A19F-4126-BCF1-4470FC4E3B4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AFACE53-8C5D-4619-B730-0773E4682BCE}" type="doc">
      <dgm:prSet loTypeId="urn:microsoft.com/office/officeart/2005/8/layout/vList2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7200245F-A563-4E8F-B54B-1AD2B6E56ECC}">
      <dgm:prSet/>
      <dgm:spPr>
        <a:gradFill flip="none" rotWithShape="1">
          <a:gsLst>
            <a:gs pos="0">
              <a:srgbClr val="F0A621"/>
            </a:gs>
            <a:gs pos="64999">
              <a:srgbClr val="F0EBD5"/>
            </a:gs>
            <a:gs pos="100000">
              <a:srgbClr val="D1C39F"/>
            </a:gs>
          </a:gsLst>
          <a:lin ang="16200000" scaled="1"/>
          <a:tileRect/>
        </a:gra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pPr algn="ctr" rtl="0"/>
          <a:r>
            <a:rPr lang="ru-RU" b="1" i="0" baseline="0" dirty="0" smtClean="0">
              <a:solidFill>
                <a:schemeClr val="tx1"/>
              </a:solidFill>
            </a:rPr>
            <a:t>Бизнес-модель</a:t>
          </a:r>
          <a:endParaRPr lang="ru-RU" b="1" i="0" baseline="0" dirty="0">
            <a:solidFill>
              <a:schemeClr val="tx1"/>
            </a:solidFill>
          </a:endParaRPr>
        </a:p>
      </dgm:t>
    </dgm:pt>
    <dgm:pt modelId="{D2B0C40E-2319-4DAD-B320-C88AB328674C}" type="parTrans" cxnId="{A7798C1B-5F9B-44C1-A700-ECFB7BA28B3F}">
      <dgm:prSet/>
      <dgm:spPr/>
      <dgm:t>
        <a:bodyPr/>
        <a:lstStyle/>
        <a:p>
          <a:endParaRPr lang="ru-RU"/>
        </a:p>
      </dgm:t>
    </dgm:pt>
    <dgm:pt modelId="{53D695FE-2D48-4A39-9FE9-1F1C64170166}" type="sibTrans" cxnId="{A7798C1B-5F9B-44C1-A700-ECFB7BA28B3F}">
      <dgm:prSet/>
      <dgm:spPr/>
      <dgm:t>
        <a:bodyPr/>
        <a:lstStyle/>
        <a:p>
          <a:endParaRPr lang="ru-RU"/>
        </a:p>
      </dgm:t>
    </dgm:pt>
    <dgm:pt modelId="{6F845422-A840-4D5F-BE92-B07B94C360FC}" type="pres">
      <dgm:prSet presAssocID="{6AFACE53-8C5D-4619-B730-0773E4682B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52A685-C5BE-4A9B-9283-71A48FE9A566}" type="pres">
      <dgm:prSet presAssocID="{7200245F-A563-4E8F-B54B-1AD2B6E56ECC}" presName="parentText" presStyleLbl="node1" presStyleIdx="0" presStyleCnt="1" custScaleY="62489" custLinFactNeighborY="-31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798C1B-5F9B-44C1-A700-ECFB7BA28B3F}" srcId="{6AFACE53-8C5D-4619-B730-0773E4682BCE}" destId="{7200245F-A563-4E8F-B54B-1AD2B6E56ECC}" srcOrd="0" destOrd="0" parTransId="{D2B0C40E-2319-4DAD-B320-C88AB328674C}" sibTransId="{53D695FE-2D48-4A39-9FE9-1F1C64170166}"/>
    <dgm:cxn modelId="{052F1FD7-84BA-47CA-9D95-600D392CBBBB}" type="presOf" srcId="{6AFACE53-8C5D-4619-B730-0773E4682BCE}" destId="{6F845422-A840-4D5F-BE92-B07B94C360FC}" srcOrd="0" destOrd="0" presId="urn:microsoft.com/office/officeart/2005/8/layout/vList2"/>
    <dgm:cxn modelId="{97B55920-814A-4137-B352-3CE6C28A86F9}" type="presOf" srcId="{7200245F-A563-4E8F-B54B-1AD2B6E56ECC}" destId="{EB52A685-C5BE-4A9B-9283-71A48FE9A566}" srcOrd="0" destOrd="0" presId="urn:microsoft.com/office/officeart/2005/8/layout/vList2"/>
    <dgm:cxn modelId="{3BB1ACC4-EF7C-4C1B-B691-95036BD611CC}" type="presParOf" srcId="{6F845422-A840-4D5F-BE92-B07B94C360FC}" destId="{EB52A685-C5BE-4A9B-9283-71A48FE9A56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9442DEA-5C8D-49A3-8A35-86BF2944CF4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3B0446-5BDA-4838-8F63-788D39B81425}" type="pres">
      <dgm:prSet presAssocID="{C9442DEA-5C8D-49A3-8A35-86BF2944CF4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481DDF4-86A7-4231-90C9-27EFA716C191}" type="presOf" srcId="{C9442DEA-5C8D-49A3-8A35-86BF2944CF47}" destId="{AB3B0446-5BDA-4838-8F63-788D39B81425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4CFB55-F56F-44D0-9ABD-9349D71D1B6A}">
      <dsp:nvSpPr>
        <dsp:cNvPr id="0" name=""/>
        <dsp:cNvSpPr/>
      </dsp:nvSpPr>
      <dsp:spPr>
        <a:xfrm>
          <a:off x="4" y="439389"/>
          <a:ext cx="1327140" cy="1776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0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Потребительские качества: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  -Безопасность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  -Простота управления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  -Доступная цена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  -Не нужна лицензия пилота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  -Не нужна регистрация</a:t>
          </a:r>
          <a:r>
            <a:rPr lang="ru-RU" sz="1000" kern="1200" dirty="0" smtClean="0">
              <a:solidFill>
                <a:srgbClr val="FF0000"/>
              </a:solidFill>
            </a:rPr>
            <a:t>*</a:t>
          </a:r>
          <a:endParaRPr lang="ru-RU" sz="1000" kern="1200" dirty="0">
            <a:solidFill>
              <a:srgbClr val="FF0000"/>
            </a:solidFill>
          </a:endParaRPr>
        </a:p>
      </dsp:txBody>
      <dsp:txXfrm>
        <a:off x="4" y="439389"/>
        <a:ext cx="1327140" cy="1776737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65D5C7-DD1E-4210-A1B9-0DA3BD49EDAC}">
      <dsp:nvSpPr>
        <dsp:cNvPr id="0" name=""/>
        <dsp:cNvSpPr/>
      </dsp:nvSpPr>
      <dsp:spPr>
        <a:xfrm>
          <a:off x="611" y="0"/>
          <a:ext cx="1590135" cy="2762250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F0A621">
                <a:alpha val="82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ln>
          <a:noFill/>
        </a:ln>
        <a:effectLst/>
        <a:scene3d>
          <a:camera prst="orthographicFront"/>
          <a:lightRig rig="threePt" dir="t"/>
        </a:scene3d>
        <a:sp3d z="-12700">
          <a:bevelT w="165100" prst="coolSlant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 dirty="0"/>
        </a:p>
      </dsp:txBody>
      <dsp:txXfrm>
        <a:off x="611" y="0"/>
        <a:ext cx="1590135" cy="828675"/>
      </dsp:txXfrm>
    </dsp:sp>
    <dsp:sp modelId="{E5F0C75B-30CC-4E9C-B530-AFDA30339AED}">
      <dsp:nvSpPr>
        <dsp:cNvPr id="0" name=""/>
        <dsp:cNvSpPr/>
      </dsp:nvSpPr>
      <dsp:spPr>
        <a:xfrm>
          <a:off x="1710007" y="0"/>
          <a:ext cx="1590135" cy="276225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0A621">
                <a:alpha val="82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/>
        </a:scene3d>
        <a:sp3d z="-12700">
          <a:bevelT w="165100" prst="coolSlant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>
        <a:off x="1710007" y="0"/>
        <a:ext cx="1590135" cy="828675"/>
      </dsp:txXfrm>
    </dsp:sp>
    <dsp:sp modelId="{1FAE1D54-5669-4465-94D6-1ABB430DFD1D}">
      <dsp:nvSpPr>
        <dsp:cNvPr id="0" name=""/>
        <dsp:cNvSpPr/>
      </dsp:nvSpPr>
      <dsp:spPr>
        <a:xfrm>
          <a:off x="3397459" y="0"/>
          <a:ext cx="1590135" cy="2762250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F0A621">
                <a:alpha val="82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16200000" scaled="1"/>
          <a:tileRect/>
        </a:gradFill>
        <a:ln>
          <a:noFill/>
        </a:ln>
        <a:effectLst/>
        <a:scene3d>
          <a:camera prst="orthographicFront"/>
          <a:lightRig rig="threePt" dir="t"/>
        </a:scene3d>
        <a:sp3d z="-12700">
          <a:bevelT w="165100" prst="coolSlant"/>
          <a:bevelB w="0" h="0" prst="coolSlant"/>
          <a:extrusionClr>
            <a:schemeClr val="bg1"/>
          </a:extrusionClr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>
        <a:off x="3397459" y="0"/>
        <a:ext cx="1590135" cy="828675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B697D0-99E9-49B6-B136-F838C66A7145}">
      <dsp:nvSpPr>
        <dsp:cNvPr id="0" name=""/>
        <dsp:cNvSpPr/>
      </dsp:nvSpPr>
      <dsp:spPr>
        <a:xfrm>
          <a:off x="642" y="0"/>
          <a:ext cx="5028557" cy="1409699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F0A621">
                <a:alpha val="82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16200000" scaled="1"/>
          <a:tileRect/>
        </a:gra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642" y="0"/>
        <a:ext cx="5028557" cy="42291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D6C973-6E33-415F-A954-EC6A4617CAB6}">
      <dsp:nvSpPr>
        <dsp:cNvPr id="0" name=""/>
        <dsp:cNvSpPr/>
      </dsp:nvSpPr>
      <dsp:spPr>
        <a:xfrm>
          <a:off x="3148424" y="2314949"/>
          <a:ext cx="2829382" cy="2829382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Бурное развитие альтернативной </a:t>
          </a:r>
          <a:r>
            <a:rPr lang="ru-RU" sz="1200" kern="1200" dirty="0" smtClean="0">
              <a:solidFill>
                <a:schemeClr val="tx1"/>
              </a:solidFill>
              <a:hlinkClick xmlns:r="http://schemas.openxmlformats.org/officeDocument/2006/relationships" r:id=""/>
            </a:rPr>
            <a:t>энергетики</a:t>
          </a:r>
          <a:r>
            <a:rPr lang="ru-RU" sz="1200" kern="1200" dirty="0" smtClean="0">
              <a:solidFill>
                <a:schemeClr val="tx1"/>
              </a:solidFill>
            </a:rPr>
            <a:t> и </a:t>
          </a:r>
          <a:r>
            <a:rPr lang="ru-RU" sz="1200" kern="1200" dirty="0" smtClean="0">
              <a:solidFill>
                <a:schemeClr val="tx1"/>
              </a:solidFill>
              <a:hlinkClick xmlns:r="http://schemas.openxmlformats.org/officeDocument/2006/relationships" r:id=""/>
            </a:rPr>
            <a:t>электротранспорта</a:t>
          </a:r>
          <a:r>
            <a:rPr lang="ru-RU" sz="1200" kern="1200" dirty="0" smtClean="0">
              <a:solidFill>
                <a:schemeClr val="tx1"/>
              </a:solidFill>
            </a:rPr>
            <a:t> влечёт </a:t>
          </a:r>
          <a:r>
            <a:rPr lang="ru-RU" sz="1200" kern="1200" dirty="0" smtClean="0">
              <a:solidFill>
                <a:schemeClr val="tx1"/>
              </a:solidFill>
              <a:hlinkClick xmlns:r="http://schemas.openxmlformats.org/officeDocument/2006/relationships" r:id=""/>
            </a:rPr>
            <a:t>развитие</a:t>
          </a:r>
          <a:r>
            <a:rPr lang="ru-RU" sz="1200" kern="1200" dirty="0" smtClean="0">
              <a:solidFill>
                <a:schemeClr val="tx1"/>
              </a:solidFill>
              <a:latin typeface="Arial"/>
              <a:cs typeface="Arial"/>
            </a:rPr>
            <a:t> </a:t>
          </a:r>
          <a:r>
            <a:rPr lang="ru-RU" sz="1200" kern="1200" dirty="0" smtClean="0">
              <a:solidFill>
                <a:schemeClr val="tx1"/>
              </a:solidFill>
              <a:latin typeface="Arial"/>
              <a:cs typeface="Arial"/>
              <a:hlinkClick xmlns:r="http://schemas.openxmlformats.org/officeDocument/2006/relationships" r:id=""/>
            </a:rPr>
            <a:t>батарей</a:t>
          </a:r>
          <a:r>
            <a:rPr lang="ru-RU" sz="1200" kern="1200" dirty="0" smtClean="0">
              <a:solidFill>
                <a:schemeClr val="tx1"/>
              </a:solidFill>
              <a:latin typeface="Arial"/>
              <a:cs typeface="Arial"/>
            </a:rPr>
            <a:t> и других источников энергии, необходимых для  продукта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3148424" y="2314949"/>
        <a:ext cx="2829382" cy="2829382"/>
      </dsp:txXfrm>
    </dsp:sp>
    <dsp:sp modelId="{C736DBF2-4952-4C4A-8319-88E11246A959}">
      <dsp:nvSpPr>
        <dsp:cNvPr id="0" name=""/>
        <dsp:cNvSpPr/>
      </dsp:nvSpPr>
      <dsp:spPr>
        <a:xfrm>
          <a:off x="1502238" y="1646186"/>
          <a:ext cx="2057732" cy="2057732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1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Появление доступных </a:t>
          </a:r>
          <a:r>
            <a:rPr lang="en-US" sz="1200" kern="1200" dirty="0" smtClean="0">
              <a:solidFill>
                <a:schemeClr val="tx1"/>
              </a:solidFill>
            </a:rPr>
            <a:t>MEMS </a:t>
          </a:r>
          <a:r>
            <a:rPr lang="ru-RU" sz="1200" kern="1200" dirty="0" smtClean="0">
              <a:solidFill>
                <a:schemeClr val="tx1"/>
              </a:solidFill>
              <a:hlinkClick xmlns:r="http://schemas.openxmlformats.org/officeDocument/2006/relationships" r:id=""/>
            </a:rPr>
            <a:t>сенсоров</a:t>
          </a:r>
          <a:r>
            <a:rPr lang="ru-RU" sz="1200" kern="1200" dirty="0" smtClean="0">
              <a:solidFill>
                <a:schemeClr val="tx1"/>
              </a:solidFill>
            </a:rPr>
            <a:t> и </a:t>
          </a:r>
          <a:r>
            <a:rPr lang="ru-RU" sz="1200" kern="1200" dirty="0" smtClean="0">
              <a:solidFill>
                <a:schemeClr val="tx1"/>
              </a:solidFill>
              <a:hlinkClick xmlns:r="http://schemas.openxmlformats.org/officeDocument/2006/relationships" r:id=""/>
            </a:rPr>
            <a:t>мощных</a:t>
          </a:r>
          <a:r>
            <a:rPr lang="ru-RU" sz="1200" kern="1200" dirty="0" smtClean="0">
              <a:solidFill>
                <a:schemeClr val="tx1"/>
              </a:solidFill>
            </a:rPr>
            <a:t> </a:t>
          </a:r>
          <a:r>
            <a:rPr lang="ru-RU" sz="1200" kern="1200" dirty="0" err="1" smtClean="0">
              <a:solidFill>
                <a:schemeClr val="tx1"/>
              </a:solidFill>
            </a:rPr>
            <a:t>микроконтрол-леров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1502238" y="1646186"/>
        <a:ext cx="2057732" cy="2057732"/>
      </dsp:txXfrm>
    </dsp:sp>
    <dsp:sp modelId="{54A5CD0A-3BC7-40D5-89AA-DDCED2B89156}">
      <dsp:nvSpPr>
        <dsp:cNvPr id="0" name=""/>
        <dsp:cNvSpPr/>
      </dsp:nvSpPr>
      <dsp:spPr>
        <a:xfrm rot="20700000">
          <a:off x="2654779" y="226560"/>
          <a:ext cx="2016158" cy="201615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Эволюция </a:t>
          </a:r>
          <a:r>
            <a:rPr lang="ru-RU" sz="1200" kern="1200" dirty="0" err="1" smtClean="0">
              <a:solidFill>
                <a:schemeClr val="tx1"/>
              </a:solidFill>
            </a:rPr>
            <a:t>законодатель-ства</a:t>
          </a:r>
          <a:r>
            <a:rPr lang="ru-RU" sz="1200" kern="1200" dirty="0" smtClean="0">
              <a:solidFill>
                <a:schemeClr val="tx1"/>
              </a:solidFill>
            </a:rPr>
            <a:t> под давлением </a:t>
          </a:r>
          <a:r>
            <a:rPr lang="ru-RU" sz="1200" kern="1200" dirty="0" err="1" smtClean="0">
              <a:solidFill>
                <a:schemeClr val="tx1"/>
              </a:solidFill>
            </a:rPr>
            <a:t>распростране-ния</a:t>
          </a:r>
          <a:r>
            <a:rPr lang="ru-RU" sz="1200" kern="1200" dirty="0" smtClean="0">
              <a:solidFill>
                <a:schemeClr val="tx1"/>
              </a:solidFill>
            </a:rPr>
            <a:t> БПЛА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3096981" y="668763"/>
        <a:ext cx="1131753" cy="1131753"/>
      </dsp:txXfrm>
    </dsp:sp>
    <dsp:sp modelId="{5972BBE3-62C8-4324-BC13-CAC227234285}">
      <dsp:nvSpPr>
        <dsp:cNvPr id="0" name=""/>
        <dsp:cNvSpPr/>
      </dsp:nvSpPr>
      <dsp:spPr>
        <a:xfrm>
          <a:off x="2941434" y="1881962"/>
          <a:ext cx="3621609" cy="3621609"/>
        </a:xfrm>
        <a:prstGeom prst="circularArrow">
          <a:avLst>
            <a:gd name="adj1" fmla="val 4687"/>
            <a:gd name="adj2" fmla="val 299029"/>
            <a:gd name="adj3" fmla="val 2534982"/>
            <a:gd name="adj4" fmla="val 15821322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DE462-4FCA-4929-870D-AAE498AD1AA5}">
      <dsp:nvSpPr>
        <dsp:cNvPr id="0" name=""/>
        <dsp:cNvSpPr/>
      </dsp:nvSpPr>
      <dsp:spPr>
        <a:xfrm>
          <a:off x="1137818" y="1186810"/>
          <a:ext cx="2631325" cy="263132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702063-26A4-46C3-8558-DF9EBE37805B}">
      <dsp:nvSpPr>
        <dsp:cNvPr id="0" name=""/>
        <dsp:cNvSpPr/>
      </dsp:nvSpPr>
      <dsp:spPr>
        <a:xfrm>
          <a:off x="2188420" y="-219130"/>
          <a:ext cx="2837099" cy="283709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4CFB55-F56F-44D0-9ABD-9349D71D1B6A}">
      <dsp:nvSpPr>
        <dsp:cNvPr id="0" name=""/>
        <dsp:cNvSpPr/>
      </dsp:nvSpPr>
      <dsp:spPr>
        <a:xfrm>
          <a:off x="970" y="128437"/>
          <a:ext cx="1837743" cy="819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Оптимальный момент для реализации проекта</a:t>
          </a:r>
        </a:p>
      </dsp:txBody>
      <dsp:txXfrm>
        <a:off x="970" y="128437"/>
        <a:ext cx="1837743" cy="81973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4CFB55-F56F-44D0-9ABD-9349D71D1B6A}">
      <dsp:nvSpPr>
        <dsp:cNvPr id="0" name=""/>
        <dsp:cNvSpPr/>
      </dsp:nvSpPr>
      <dsp:spPr>
        <a:xfrm>
          <a:off x="63939" y="302"/>
          <a:ext cx="2563048" cy="10800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 </a:t>
          </a:r>
          <a:r>
            <a:rPr lang="en-US" sz="1200" kern="1200" dirty="0" smtClean="0"/>
            <a:t>b2c</a:t>
          </a:r>
          <a:r>
            <a:rPr lang="ru-RU" sz="1200" kern="1200" dirty="0" smtClean="0"/>
            <a:t>: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  Покупатели частных летательных  аппаратов (кроме </a:t>
          </a:r>
          <a:r>
            <a:rPr lang="en-US" sz="1000" kern="1200" dirty="0" smtClean="0"/>
            <a:t>Jet</a:t>
          </a:r>
          <a:r>
            <a:rPr lang="ru-RU" sz="1000" kern="1200" dirty="0" smtClean="0"/>
            <a:t>) и </a:t>
          </a:r>
          <a:r>
            <a:rPr lang="en-US" sz="1000" kern="1200" dirty="0" smtClean="0"/>
            <a:t>ATV </a:t>
          </a:r>
          <a:r>
            <a:rPr lang="ru-RU" sz="1000" kern="1200" dirty="0" smtClean="0"/>
            <a:t>вездеходов.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  Жители удалённых и горных регионов.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  Любители экстремальных развлечений.</a:t>
          </a:r>
        </a:p>
      </dsp:txBody>
      <dsp:txXfrm>
        <a:off x="63939" y="302"/>
        <a:ext cx="2563048" cy="108004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4CFB55-F56F-44D0-9ABD-9349D71D1B6A}">
      <dsp:nvSpPr>
        <dsp:cNvPr id="0" name=""/>
        <dsp:cNvSpPr/>
      </dsp:nvSpPr>
      <dsp:spPr>
        <a:xfrm>
          <a:off x="3147" y="4797"/>
          <a:ext cx="3333805" cy="14445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00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 </a:t>
          </a:r>
          <a:r>
            <a:rPr lang="en-US" sz="1200" kern="1200" dirty="0" smtClean="0"/>
            <a:t>b2b</a:t>
          </a:r>
          <a:r>
            <a:rPr lang="ru-RU" sz="1200" kern="1200" dirty="0" smtClean="0"/>
            <a:t>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  Обслуживание и ремонт инженерных                     сооружений и ЛЭП (в т.ч. с подзарядкой из электромагнитного поля ЛЭП). Летающий кран.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  Транспорт и доставка. Охрана и патрулирование.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  Сфера туризма и развлечений.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  Продажа технологий для применения в БПЛА и пилотируемой авиации.  </a:t>
          </a:r>
        </a:p>
      </dsp:txBody>
      <dsp:txXfrm>
        <a:off x="3147" y="4797"/>
        <a:ext cx="3333805" cy="144455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4CFB55-F56F-44D0-9ABD-9349D71D1B6A}">
      <dsp:nvSpPr>
        <dsp:cNvPr id="0" name=""/>
        <dsp:cNvSpPr/>
      </dsp:nvSpPr>
      <dsp:spPr>
        <a:xfrm>
          <a:off x="556" y="14240"/>
          <a:ext cx="2438709" cy="1052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 </a:t>
          </a:r>
          <a:r>
            <a:rPr lang="en-US" sz="1200" kern="1200" dirty="0" smtClean="0"/>
            <a:t>b2g</a:t>
          </a:r>
          <a:r>
            <a:rPr lang="ru-RU" sz="1200" kern="1200" dirty="0" smtClean="0"/>
            <a:t>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   Армия, разведка, флот.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   Службы спасения, медпомощь.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   Полиция, органы правопорядка.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   Демонстратор технологий, престиж.</a:t>
          </a:r>
        </a:p>
      </dsp:txBody>
      <dsp:txXfrm>
        <a:off x="556" y="14240"/>
        <a:ext cx="2438709" cy="105217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4CFB55-F56F-44D0-9ABD-9349D71D1B6A}">
      <dsp:nvSpPr>
        <dsp:cNvPr id="0" name=""/>
        <dsp:cNvSpPr/>
      </dsp:nvSpPr>
      <dsp:spPr>
        <a:xfrm>
          <a:off x="141744" y="165"/>
          <a:ext cx="2690975" cy="300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рынки</a:t>
          </a:r>
          <a:endParaRPr lang="ru-RU" sz="1300" kern="1200" dirty="0"/>
        </a:p>
      </dsp:txBody>
      <dsp:txXfrm>
        <a:off x="141744" y="165"/>
        <a:ext cx="2690975" cy="30020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4CFB55-F56F-44D0-9ABD-9349D71D1B6A}">
      <dsp:nvSpPr>
        <dsp:cNvPr id="0" name=""/>
        <dsp:cNvSpPr/>
      </dsp:nvSpPr>
      <dsp:spPr>
        <a:xfrm>
          <a:off x="1" y="165"/>
          <a:ext cx="2974460" cy="300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Соответствие требованиям </a:t>
          </a:r>
          <a:r>
            <a:rPr lang="en-US" sz="1200" kern="1200" dirty="0" smtClean="0"/>
            <a:t>DO,</a:t>
          </a:r>
          <a:r>
            <a:rPr lang="ru-RU" sz="1200" kern="1200" dirty="0" smtClean="0"/>
            <a:t> КТ, </a:t>
          </a:r>
          <a:r>
            <a:rPr lang="en-US" sz="1200" kern="1200" dirty="0" smtClean="0"/>
            <a:t>FAR, </a:t>
          </a:r>
          <a:r>
            <a:rPr lang="ru-RU" sz="1200" kern="1200" dirty="0" smtClean="0"/>
            <a:t>АП</a:t>
          </a:r>
          <a:endParaRPr lang="ru-RU" sz="1200" kern="1200" dirty="0"/>
        </a:p>
      </dsp:txBody>
      <dsp:txXfrm>
        <a:off x="1" y="165"/>
        <a:ext cx="2974460" cy="30020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D85F0E-B7B7-4CE8-BF91-8F01C618D976}">
      <dsp:nvSpPr>
        <dsp:cNvPr id="0" name=""/>
        <dsp:cNvSpPr/>
      </dsp:nvSpPr>
      <dsp:spPr>
        <a:xfrm>
          <a:off x="3216021" y="1734847"/>
          <a:ext cx="91440" cy="2108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082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2C386B-65F0-474E-B063-578AD40BDEC7}">
      <dsp:nvSpPr>
        <dsp:cNvPr id="0" name=""/>
        <dsp:cNvSpPr/>
      </dsp:nvSpPr>
      <dsp:spPr>
        <a:xfrm>
          <a:off x="3052606" y="952956"/>
          <a:ext cx="209134" cy="2848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291"/>
              </a:lnTo>
              <a:lnTo>
                <a:pt x="209134" y="212291"/>
              </a:lnTo>
              <a:lnTo>
                <a:pt x="209134" y="28481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31C94-D755-482B-BE67-613C361B26EB}">
      <dsp:nvSpPr>
        <dsp:cNvPr id="0" name=""/>
        <dsp:cNvSpPr/>
      </dsp:nvSpPr>
      <dsp:spPr>
        <a:xfrm>
          <a:off x="2229748" y="257423"/>
          <a:ext cx="822858" cy="328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422"/>
              </a:lnTo>
              <a:lnTo>
                <a:pt x="822858" y="256422"/>
              </a:lnTo>
              <a:lnTo>
                <a:pt x="822858" y="32894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6145D8-3922-4687-BD29-3EAA575C8134}">
      <dsp:nvSpPr>
        <dsp:cNvPr id="0" name=""/>
        <dsp:cNvSpPr/>
      </dsp:nvSpPr>
      <dsp:spPr>
        <a:xfrm>
          <a:off x="2259259" y="1711499"/>
          <a:ext cx="91440" cy="2276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766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91E71A-5496-404A-8A05-06D1E29D0D34}">
      <dsp:nvSpPr>
        <dsp:cNvPr id="0" name=""/>
        <dsp:cNvSpPr/>
      </dsp:nvSpPr>
      <dsp:spPr>
        <a:xfrm>
          <a:off x="1348218" y="929608"/>
          <a:ext cx="956761" cy="2848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291"/>
              </a:lnTo>
              <a:lnTo>
                <a:pt x="956761" y="212291"/>
              </a:lnTo>
              <a:lnTo>
                <a:pt x="956761" y="28481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DABC61-B595-46A6-90EB-0F02CE795CE0}">
      <dsp:nvSpPr>
        <dsp:cNvPr id="0" name=""/>
        <dsp:cNvSpPr/>
      </dsp:nvSpPr>
      <dsp:spPr>
        <a:xfrm>
          <a:off x="1302498" y="1711499"/>
          <a:ext cx="91440" cy="2276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766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3985D0-80CE-496C-BB03-9BF4F39FC002}">
      <dsp:nvSpPr>
        <dsp:cNvPr id="0" name=""/>
        <dsp:cNvSpPr/>
      </dsp:nvSpPr>
      <dsp:spPr>
        <a:xfrm>
          <a:off x="1302498" y="929608"/>
          <a:ext cx="91440" cy="2848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481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BBCA12-87D7-45CB-A91C-DE56615EA40F}">
      <dsp:nvSpPr>
        <dsp:cNvPr id="0" name=""/>
        <dsp:cNvSpPr/>
      </dsp:nvSpPr>
      <dsp:spPr>
        <a:xfrm>
          <a:off x="345737" y="1711499"/>
          <a:ext cx="91440" cy="2276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766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C6002-491D-4E9C-BAB6-44669CF34D17}">
      <dsp:nvSpPr>
        <dsp:cNvPr id="0" name=""/>
        <dsp:cNvSpPr/>
      </dsp:nvSpPr>
      <dsp:spPr>
        <a:xfrm>
          <a:off x="391457" y="929608"/>
          <a:ext cx="956761" cy="284810"/>
        </a:xfrm>
        <a:custGeom>
          <a:avLst/>
          <a:gdLst/>
          <a:ahLst/>
          <a:cxnLst/>
          <a:rect l="0" t="0" r="0" b="0"/>
          <a:pathLst>
            <a:path>
              <a:moveTo>
                <a:pt x="956761" y="0"/>
              </a:moveTo>
              <a:lnTo>
                <a:pt x="956761" y="212291"/>
              </a:lnTo>
              <a:lnTo>
                <a:pt x="0" y="212291"/>
              </a:lnTo>
              <a:lnTo>
                <a:pt x="0" y="28481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B297A2-195C-4F25-8215-7CF2451B071E}">
      <dsp:nvSpPr>
        <dsp:cNvPr id="0" name=""/>
        <dsp:cNvSpPr/>
      </dsp:nvSpPr>
      <dsp:spPr>
        <a:xfrm>
          <a:off x="1348218" y="257423"/>
          <a:ext cx="881529" cy="328940"/>
        </a:xfrm>
        <a:custGeom>
          <a:avLst/>
          <a:gdLst/>
          <a:ahLst/>
          <a:cxnLst/>
          <a:rect l="0" t="0" r="0" b="0"/>
          <a:pathLst>
            <a:path>
              <a:moveTo>
                <a:pt x="881529" y="0"/>
              </a:moveTo>
              <a:lnTo>
                <a:pt x="881529" y="256422"/>
              </a:lnTo>
              <a:lnTo>
                <a:pt x="0" y="256422"/>
              </a:lnTo>
              <a:lnTo>
                <a:pt x="0" y="32894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295D02-BFCF-4B45-AEF6-FFE8490CB36B}">
      <dsp:nvSpPr>
        <dsp:cNvPr id="0" name=""/>
        <dsp:cNvSpPr/>
      </dsp:nvSpPr>
      <dsp:spPr>
        <a:xfrm>
          <a:off x="1061894" y="-82629"/>
          <a:ext cx="2335708" cy="3400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901FAE3-24C6-4DC1-BBF0-F5DB3678B24D}">
      <dsp:nvSpPr>
        <dsp:cNvPr id="0" name=""/>
        <dsp:cNvSpPr/>
      </dsp:nvSpPr>
      <dsp:spPr>
        <a:xfrm>
          <a:off x="1148872" y="0"/>
          <a:ext cx="2335708" cy="340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Целевые</a:t>
          </a:r>
          <a:r>
            <a:rPr lang="ru-RU" sz="1400" kern="1200" dirty="0" smtClean="0"/>
            <a:t> </a:t>
          </a:r>
          <a:r>
            <a:rPr lang="ru-RU" sz="1400" b="1" kern="1200" dirty="0" smtClean="0"/>
            <a:t>рынки в США</a:t>
          </a:r>
          <a:endParaRPr lang="ru-RU" sz="1400" b="1" kern="1200" dirty="0"/>
        </a:p>
      </dsp:txBody>
      <dsp:txXfrm>
        <a:off x="1148872" y="0"/>
        <a:ext cx="2335708" cy="340053"/>
      </dsp:txXfrm>
    </dsp:sp>
    <dsp:sp modelId="{B3D191C0-A42E-4DF8-9385-8F5873F0FD20}">
      <dsp:nvSpPr>
        <dsp:cNvPr id="0" name=""/>
        <dsp:cNvSpPr/>
      </dsp:nvSpPr>
      <dsp:spPr>
        <a:xfrm>
          <a:off x="636688" y="586364"/>
          <a:ext cx="1423060" cy="3432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D08DA66-DAFE-4B59-A2AA-02BA71D4E5FD}">
      <dsp:nvSpPr>
        <dsp:cNvPr id="0" name=""/>
        <dsp:cNvSpPr/>
      </dsp:nvSpPr>
      <dsp:spPr>
        <a:xfrm>
          <a:off x="723667" y="668993"/>
          <a:ext cx="1423060" cy="3432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Существующие рынки</a:t>
          </a:r>
          <a:endParaRPr lang="ru-RU" sz="1000" kern="1200" dirty="0"/>
        </a:p>
      </dsp:txBody>
      <dsp:txXfrm>
        <a:off x="723667" y="668993"/>
        <a:ext cx="1423060" cy="343244"/>
      </dsp:txXfrm>
    </dsp:sp>
    <dsp:sp modelId="{DD4D01FA-241F-4A5F-83C5-9398287D1A5D}">
      <dsp:nvSpPr>
        <dsp:cNvPr id="0" name=""/>
        <dsp:cNvSpPr/>
      </dsp:nvSpPr>
      <dsp:spPr>
        <a:xfrm>
          <a:off x="55" y="1214418"/>
          <a:ext cx="782804" cy="497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5D020A1-1242-4341-8322-3F3894588493}">
      <dsp:nvSpPr>
        <dsp:cNvPr id="0" name=""/>
        <dsp:cNvSpPr/>
      </dsp:nvSpPr>
      <dsp:spPr>
        <a:xfrm>
          <a:off x="87033" y="1297048"/>
          <a:ext cx="782804" cy="497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Рынок </a:t>
          </a:r>
          <a:r>
            <a:rPr lang="en-US" sz="1000" kern="1200" dirty="0" smtClean="0"/>
            <a:t>ATV</a:t>
          </a:r>
          <a:endParaRPr lang="ru-RU" sz="1000" kern="1200" dirty="0"/>
        </a:p>
      </dsp:txBody>
      <dsp:txXfrm>
        <a:off x="87033" y="1297048"/>
        <a:ext cx="782804" cy="497080"/>
      </dsp:txXfrm>
    </dsp:sp>
    <dsp:sp modelId="{2E88F5F8-5BC7-44A1-9E1A-B8AF2626E020}">
      <dsp:nvSpPr>
        <dsp:cNvPr id="0" name=""/>
        <dsp:cNvSpPr/>
      </dsp:nvSpPr>
      <dsp:spPr>
        <a:xfrm>
          <a:off x="55" y="1939165"/>
          <a:ext cx="782804" cy="5707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6675D1-2478-4BFC-A00E-D01FF2803F5A}">
      <dsp:nvSpPr>
        <dsp:cNvPr id="0" name=""/>
        <dsp:cNvSpPr/>
      </dsp:nvSpPr>
      <dsp:spPr>
        <a:xfrm>
          <a:off x="87033" y="2021794"/>
          <a:ext cx="782804" cy="570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С 2012-2014гг.  продано 228300 ед.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Общий объем     продаж  - 3,5 млрд. </a:t>
          </a:r>
          <a:r>
            <a:rPr lang="en-US" sz="500" kern="1200" dirty="0" smtClean="0"/>
            <a:t>$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Средний рост рынка – </a:t>
          </a:r>
          <a:r>
            <a:rPr lang="en-US" sz="500" kern="1200" dirty="0" smtClean="0"/>
            <a:t>7,9% </a:t>
          </a:r>
          <a:r>
            <a:rPr lang="ru-RU" sz="500" kern="1200" dirty="0" smtClean="0"/>
            <a:t>в год </a:t>
          </a:r>
          <a:r>
            <a:rPr lang="ru-RU" sz="500" kern="1200" dirty="0" smtClean="0">
              <a:solidFill>
                <a:srgbClr val="FF0000"/>
              </a:solidFill>
            </a:rPr>
            <a:t>*</a:t>
          </a:r>
          <a:endParaRPr lang="ru-RU" sz="500" kern="1200" dirty="0">
            <a:solidFill>
              <a:srgbClr val="FF0000"/>
            </a:solidFill>
          </a:endParaRPr>
        </a:p>
      </dsp:txBody>
      <dsp:txXfrm>
        <a:off x="87033" y="2021794"/>
        <a:ext cx="782804" cy="570738"/>
      </dsp:txXfrm>
    </dsp:sp>
    <dsp:sp modelId="{51A5EEA5-5977-4B4D-9531-CC6AA78D1264}">
      <dsp:nvSpPr>
        <dsp:cNvPr id="0" name=""/>
        <dsp:cNvSpPr/>
      </dsp:nvSpPr>
      <dsp:spPr>
        <a:xfrm>
          <a:off x="956816" y="1214418"/>
          <a:ext cx="782804" cy="497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3B8D81-1B9D-4A67-B634-9865BAD807E0}">
      <dsp:nvSpPr>
        <dsp:cNvPr id="0" name=""/>
        <dsp:cNvSpPr/>
      </dsp:nvSpPr>
      <dsp:spPr>
        <a:xfrm>
          <a:off x="1043795" y="1297048"/>
          <a:ext cx="782804" cy="497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Рынок частных ЛА без учета </a:t>
          </a:r>
          <a:r>
            <a:rPr lang="en-US" sz="900" kern="1200" dirty="0" smtClean="0"/>
            <a:t>Jet</a:t>
          </a:r>
          <a:endParaRPr lang="ru-RU" sz="900" kern="1200" dirty="0"/>
        </a:p>
      </dsp:txBody>
      <dsp:txXfrm>
        <a:off x="1043795" y="1297048"/>
        <a:ext cx="782804" cy="497080"/>
      </dsp:txXfrm>
    </dsp:sp>
    <dsp:sp modelId="{1B376C74-E0DF-4F76-880E-ADB392D36425}">
      <dsp:nvSpPr>
        <dsp:cNvPr id="0" name=""/>
        <dsp:cNvSpPr/>
      </dsp:nvSpPr>
      <dsp:spPr>
        <a:xfrm>
          <a:off x="956816" y="1939165"/>
          <a:ext cx="782804" cy="5713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E79F454-5645-4658-9EEB-2B764DA40F1A}">
      <dsp:nvSpPr>
        <dsp:cNvPr id="0" name=""/>
        <dsp:cNvSpPr/>
      </dsp:nvSpPr>
      <dsp:spPr>
        <a:xfrm>
          <a:off x="1043795" y="2021794"/>
          <a:ext cx="782804" cy="5713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На 2014г. в пользовании граждан США  -  338000 ед. Общий объем     продаж  2012-2014гг. - 29,4 млрд. </a:t>
          </a:r>
          <a:r>
            <a:rPr lang="en-US" sz="500" kern="1200" dirty="0" smtClean="0"/>
            <a:t>$</a:t>
          </a:r>
          <a:r>
            <a:rPr lang="ru-RU" sz="500" kern="1200" dirty="0" smtClean="0"/>
            <a:t>     Средний рост рынка –</a:t>
          </a:r>
          <a:r>
            <a:rPr lang="en-US" sz="500" kern="1200" dirty="0" smtClean="0"/>
            <a:t>4,3% </a:t>
          </a:r>
          <a:r>
            <a:rPr lang="ru-RU" sz="500" kern="1200" dirty="0" smtClean="0"/>
            <a:t>в год </a:t>
          </a:r>
          <a:r>
            <a:rPr lang="ru-RU" sz="500" kern="1200" dirty="0" smtClean="0">
              <a:solidFill>
                <a:srgbClr val="FF0000"/>
              </a:solidFill>
            </a:rPr>
            <a:t>**</a:t>
          </a:r>
          <a:endParaRPr lang="ru-RU" sz="500" kern="1200" dirty="0">
            <a:solidFill>
              <a:srgbClr val="FF0000"/>
            </a:solidFill>
          </a:endParaRPr>
        </a:p>
      </dsp:txBody>
      <dsp:txXfrm>
        <a:off x="1043795" y="2021794"/>
        <a:ext cx="782804" cy="571394"/>
      </dsp:txXfrm>
    </dsp:sp>
    <dsp:sp modelId="{56A5620E-B153-4BB7-B294-4E48959981CA}">
      <dsp:nvSpPr>
        <dsp:cNvPr id="0" name=""/>
        <dsp:cNvSpPr/>
      </dsp:nvSpPr>
      <dsp:spPr>
        <a:xfrm>
          <a:off x="1913577" y="1214418"/>
          <a:ext cx="782804" cy="497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9D0AF8D-EE14-444B-8484-2F36734663DB}">
      <dsp:nvSpPr>
        <dsp:cNvPr id="0" name=""/>
        <dsp:cNvSpPr/>
      </dsp:nvSpPr>
      <dsp:spPr>
        <a:xfrm>
          <a:off x="2000556" y="1297048"/>
          <a:ext cx="782804" cy="497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Рынок техники для экстремального туризма и развлечений</a:t>
          </a:r>
          <a:endParaRPr lang="ru-RU" sz="700" kern="1200" dirty="0"/>
        </a:p>
      </dsp:txBody>
      <dsp:txXfrm>
        <a:off x="2000556" y="1297048"/>
        <a:ext cx="782804" cy="497080"/>
      </dsp:txXfrm>
    </dsp:sp>
    <dsp:sp modelId="{CB621C91-BF67-413A-B366-DB2DAB100755}">
      <dsp:nvSpPr>
        <dsp:cNvPr id="0" name=""/>
        <dsp:cNvSpPr/>
      </dsp:nvSpPr>
      <dsp:spPr>
        <a:xfrm>
          <a:off x="1913577" y="1939165"/>
          <a:ext cx="782804" cy="5850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6CF1D94-7A59-4759-A6ED-F76F1DF8D545}">
      <dsp:nvSpPr>
        <dsp:cNvPr id="0" name=""/>
        <dsp:cNvSpPr/>
      </dsp:nvSpPr>
      <dsp:spPr>
        <a:xfrm>
          <a:off x="2000556" y="2021794"/>
          <a:ext cx="782804" cy="5850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С 2012-2014гг.  продано 125800 ед.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Общий объем     продаж  - 1,5 млрд. </a:t>
          </a:r>
          <a:r>
            <a:rPr lang="en-US" sz="500" kern="1200" dirty="0" smtClean="0"/>
            <a:t>$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Средний рост рынка –</a:t>
          </a:r>
          <a:r>
            <a:rPr lang="en-US" sz="500" kern="1200" dirty="0" smtClean="0"/>
            <a:t>3,2 % </a:t>
          </a:r>
          <a:r>
            <a:rPr lang="ru-RU" sz="500" kern="1200" dirty="0" smtClean="0"/>
            <a:t>в год </a:t>
          </a:r>
          <a:r>
            <a:rPr lang="ru-RU" sz="500" kern="1200" dirty="0" smtClean="0">
              <a:solidFill>
                <a:srgbClr val="FF0000"/>
              </a:solidFill>
            </a:rPr>
            <a:t>***</a:t>
          </a:r>
          <a:endParaRPr lang="ru-RU" sz="500" kern="1200" dirty="0">
            <a:solidFill>
              <a:srgbClr val="FF0000"/>
            </a:solidFill>
          </a:endParaRPr>
        </a:p>
      </dsp:txBody>
      <dsp:txXfrm>
        <a:off x="2000556" y="2021794"/>
        <a:ext cx="782804" cy="585044"/>
      </dsp:txXfrm>
    </dsp:sp>
    <dsp:sp modelId="{A33DA37F-3A3B-4035-B222-C5D026463081}">
      <dsp:nvSpPr>
        <dsp:cNvPr id="0" name=""/>
        <dsp:cNvSpPr/>
      </dsp:nvSpPr>
      <dsp:spPr>
        <a:xfrm>
          <a:off x="2393923" y="586364"/>
          <a:ext cx="1317366" cy="366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F18F25-6133-4415-BE7F-DC10BEA4EA66}">
      <dsp:nvSpPr>
        <dsp:cNvPr id="0" name=""/>
        <dsp:cNvSpPr/>
      </dsp:nvSpPr>
      <dsp:spPr>
        <a:xfrm>
          <a:off x="2480902" y="668993"/>
          <a:ext cx="1317366" cy="3665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Новые рынки</a:t>
          </a:r>
          <a:endParaRPr lang="ru-RU" sz="1000" kern="1200" dirty="0"/>
        </a:p>
      </dsp:txBody>
      <dsp:txXfrm>
        <a:off x="2480902" y="668993"/>
        <a:ext cx="1317366" cy="366592"/>
      </dsp:txXfrm>
    </dsp:sp>
    <dsp:sp modelId="{F9E193C8-FA25-499E-A3D0-D98F38C45D9A}">
      <dsp:nvSpPr>
        <dsp:cNvPr id="0" name=""/>
        <dsp:cNvSpPr/>
      </dsp:nvSpPr>
      <dsp:spPr>
        <a:xfrm>
          <a:off x="2870338" y="1237766"/>
          <a:ext cx="782804" cy="49708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275DE"/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8B8D5D4-96B5-4DC6-8979-8A562FAB5AAB}">
      <dsp:nvSpPr>
        <dsp:cNvPr id="0" name=""/>
        <dsp:cNvSpPr/>
      </dsp:nvSpPr>
      <dsp:spPr>
        <a:xfrm>
          <a:off x="2957317" y="1320396"/>
          <a:ext cx="782804" cy="497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Рынок коротких перелетов</a:t>
          </a:r>
          <a:endParaRPr lang="ru-RU" sz="900" kern="1200" dirty="0"/>
        </a:p>
      </dsp:txBody>
      <dsp:txXfrm>
        <a:off x="2957317" y="1320396"/>
        <a:ext cx="782804" cy="497080"/>
      </dsp:txXfrm>
    </dsp:sp>
    <dsp:sp modelId="{0C90626A-EB66-4163-BD04-64908444465A}">
      <dsp:nvSpPr>
        <dsp:cNvPr id="0" name=""/>
        <dsp:cNvSpPr/>
      </dsp:nvSpPr>
      <dsp:spPr>
        <a:xfrm>
          <a:off x="2870338" y="1945677"/>
          <a:ext cx="782804" cy="590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0198986-8BDD-4637-89AF-F56FA6197075}">
      <dsp:nvSpPr>
        <dsp:cNvPr id="0" name=""/>
        <dsp:cNvSpPr/>
      </dsp:nvSpPr>
      <dsp:spPr>
        <a:xfrm>
          <a:off x="2957317" y="2028306"/>
          <a:ext cx="782804" cy="5903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Для оценки доли компании на данном рынке необходимо проводить дополнительные исследования</a:t>
          </a:r>
          <a:endParaRPr lang="ru-RU" sz="500" kern="1200" dirty="0"/>
        </a:p>
      </dsp:txBody>
      <dsp:txXfrm>
        <a:off x="2957317" y="2028306"/>
        <a:ext cx="782804" cy="59036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52A685-C5BE-4A9B-9283-71A48FE9A566}">
      <dsp:nvSpPr>
        <dsp:cNvPr id="0" name=""/>
        <dsp:cNvSpPr/>
      </dsp:nvSpPr>
      <dsp:spPr>
        <a:xfrm>
          <a:off x="0" y="0"/>
          <a:ext cx="3705101" cy="269783"/>
        </a:xfrm>
        <a:prstGeom prst="roundRect">
          <a:avLst/>
        </a:prstGeom>
        <a:gradFill flip="none" rotWithShape="1">
          <a:gsLst>
            <a:gs pos="0">
              <a:srgbClr val="F0A621"/>
            </a:gs>
            <a:gs pos="64999">
              <a:srgbClr val="F0EBD5"/>
            </a:gs>
            <a:gs pos="100000">
              <a:srgbClr val="D1C39F"/>
            </a:gs>
          </a:gsLst>
          <a:lin ang="162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baseline="0" dirty="0" smtClean="0">
              <a:solidFill>
                <a:schemeClr val="tx1"/>
              </a:solidFill>
            </a:rPr>
            <a:t>Бизнес-модель</a:t>
          </a:r>
          <a:endParaRPr lang="ru-RU" sz="1100" b="1" i="0" kern="1200" baseline="0" dirty="0">
            <a:solidFill>
              <a:schemeClr val="tx1"/>
            </a:solidFill>
          </a:endParaRPr>
        </a:p>
      </dsp:txBody>
      <dsp:txXfrm>
        <a:off x="0" y="0"/>
        <a:ext cx="3705101" cy="269783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0.09756</cdr:x>
      <cdr:y>0.24549</cdr:y>
    </cdr:from>
    <cdr:to>
      <cdr:x>0.66551</cdr:x>
      <cdr:y>0.83393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7074" y="38146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600" dirty="0"/>
        </a:p>
      </cdr:txBody>
    </cdr:sp>
  </cdr:relSizeAnchor>
  <cdr:relSizeAnchor xmlns:cdr="http://schemas.openxmlformats.org/drawingml/2006/chartDrawing">
    <cdr:from>
      <cdr:x>0.07317</cdr:x>
      <cdr:y>0.31408</cdr:y>
    </cdr:from>
    <cdr:to>
      <cdr:x>0.55749</cdr:x>
      <cdr:y>0.90252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1480" y="321808"/>
          <a:ext cx="936471" cy="6029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0.13322</cdr:x>
      <cdr:y>0.26146</cdr:y>
    </cdr:from>
    <cdr:to>
      <cdr:x>0.70116</cdr:x>
      <cdr:y>0.84991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57584" y="267896"/>
          <a:ext cx="1098163" cy="6029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0.14286</cdr:x>
      <cdr:y>0.22022</cdr:y>
    </cdr:from>
    <cdr:to>
      <cdr:x>0.7108</cdr:x>
      <cdr:y>0.80866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0002" y="34219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0.09059</cdr:x>
      <cdr:y>0.41155</cdr:y>
    </cdr:from>
    <cdr:to>
      <cdr:x>0.65854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99608" y="355545"/>
          <a:ext cx="624467" cy="5083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0.12544</cdr:x>
      <cdr:y>0.41155</cdr:y>
    </cdr:from>
    <cdr:to>
      <cdr:x>0.69338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01953" y="13519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0.09756</cdr:x>
      <cdr:y>0.24549</cdr:y>
    </cdr:from>
    <cdr:to>
      <cdr:x>0.66551</cdr:x>
      <cdr:y>0.83393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7074" y="38146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600" dirty="0"/>
        </a:p>
      </cdr:txBody>
    </cdr:sp>
  </cdr:relSizeAnchor>
  <cdr:relSizeAnchor xmlns:cdr="http://schemas.openxmlformats.org/drawingml/2006/chartDrawing">
    <cdr:from>
      <cdr:x>0.07317</cdr:x>
      <cdr:y>0.31408</cdr:y>
    </cdr:from>
    <cdr:to>
      <cdr:x>0.55749</cdr:x>
      <cdr:y>0.90252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1480" y="321808"/>
          <a:ext cx="936471" cy="6029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0.13322</cdr:x>
      <cdr:y>0.26146</cdr:y>
    </cdr:from>
    <cdr:to>
      <cdr:x>0.70116</cdr:x>
      <cdr:y>0.84991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57584" y="267896"/>
          <a:ext cx="1098163" cy="6029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0.14286</cdr:x>
      <cdr:y>0.22022</cdr:y>
    </cdr:from>
    <cdr:to>
      <cdr:x>0.7108</cdr:x>
      <cdr:y>0.80866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0002" y="34219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0.09059</cdr:x>
      <cdr:y>0.41155</cdr:y>
    </cdr:from>
    <cdr:to>
      <cdr:x>0.65854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99608" y="355545"/>
          <a:ext cx="624467" cy="5083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0.12544</cdr:x>
      <cdr:y>0.41155</cdr:y>
    </cdr:from>
    <cdr:to>
      <cdr:x>0.69338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01953" y="13519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0.09756</cdr:x>
      <cdr:y>0.24549</cdr:y>
    </cdr:from>
    <cdr:to>
      <cdr:x>0.66551</cdr:x>
      <cdr:y>0.83393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7074" y="38146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600" dirty="0"/>
        </a:p>
      </cdr:txBody>
    </cdr:sp>
  </cdr:relSizeAnchor>
  <cdr:relSizeAnchor xmlns:cdr="http://schemas.openxmlformats.org/drawingml/2006/chartDrawing">
    <cdr:from>
      <cdr:x>0.07317</cdr:x>
      <cdr:y>0.31408</cdr:y>
    </cdr:from>
    <cdr:to>
      <cdr:x>0.55749</cdr:x>
      <cdr:y>0.90252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1480" y="321808"/>
          <a:ext cx="936471" cy="6029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0.13322</cdr:x>
      <cdr:y>0.26146</cdr:y>
    </cdr:from>
    <cdr:to>
      <cdr:x>0.70116</cdr:x>
      <cdr:y>0.84991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57584" y="267896"/>
          <a:ext cx="1098163" cy="6029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0.14286</cdr:x>
      <cdr:y>0.22022</cdr:y>
    </cdr:from>
    <cdr:to>
      <cdr:x>0.7108</cdr:x>
      <cdr:y>0.80866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76231" y="232176"/>
          <a:ext cx="1098154" cy="6203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0.09059</cdr:x>
      <cdr:y>0.41155</cdr:y>
    </cdr:from>
    <cdr:to>
      <cdr:x>0.65854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99608" y="355545"/>
          <a:ext cx="624467" cy="5083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0.12544</cdr:x>
      <cdr:y>0.41155</cdr:y>
    </cdr:from>
    <cdr:to>
      <cdr:x>0.69338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01953" y="13519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0.06749</cdr:x>
      <cdr:y>0.24048</cdr:y>
    </cdr:from>
    <cdr:to>
      <cdr:x>0.63544</cdr:x>
      <cdr:y>0.82892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0499" y="253533"/>
          <a:ext cx="1098173" cy="6203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600" dirty="0"/>
        </a:p>
      </cdr:txBody>
    </cdr:sp>
  </cdr:relSizeAnchor>
  <cdr:relSizeAnchor xmlns:cdr="http://schemas.openxmlformats.org/drawingml/2006/chartDrawing">
    <cdr:from>
      <cdr:x>0.07317</cdr:x>
      <cdr:y>0.31408</cdr:y>
    </cdr:from>
    <cdr:to>
      <cdr:x>0.55749</cdr:x>
      <cdr:y>0.90252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1480" y="321808"/>
          <a:ext cx="936471" cy="6029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0.13322</cdr:x>
      <cdr:y>0.26146</cdr:y>
    </cdr:from>
    <cdr:to>
      <cdr:x>0.70116</cdr:x>
      <cdr:y>0.84991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57584" y="267896"/>
          <a:ext cx="1098163" cy="6029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0.14286</cdr:x>
      <cdr:y>0.22022</cdr:y>
    </cdr:from>
    <cdr:to>
      <cdr:x>0.7108</cdr:x>
      <cdr:y>0.80866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0002" y="34219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0.09059</cdr:x>
      <cdr:y>0.41155</cdr:y>
    </cdr:from>
    <cdr:to>
      <cdr:x>0.65854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99608" y="355545"/>
          <a:ext cx="624467" cy="5083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0.12544</cdr:x>
      <cdr:y>0.41155</cdr:y>
    </cdr:from>
    <cdr:to>
      <cdr:x>0.69338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01953" y="13519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Verdana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679FB-19CE-5C49-9506-E0BED8141694}" type="datetimeFigureOut">
              <a:rPr lang="ru-RU" smtClean="0">
                <a:latin typeface="Verdana"/>
              </a:rPr>
              <a:pPr/>
              <a:t>19.08.2017</a:t>
            </a:fld>
            <a:endParaRPr lang="ru-RU" dirty="0">
              <a:latin typeface="Verdana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74B8B-E2A1-A047-849B-CB07D0EE56CD}" type="slidenum">
              <a:rPr lang="ru-RU" smtClean="0">
                <a:latin typeface="Verdana"/>
              </a:rPr>
              <a:pPr/>
              <a:t>‹#›</a:t>
            </a:fld>
            <a:endParaRPr lang="ru-RU" dirty="0">
              <a:latin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46091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erdana"/>
              </a:defRPr>
            </a:lvl1pPr>
          </a:lstStyle>
          <a:p>
            <a:fld id="{D15457E5-8261-9145-9107-24EB9404A78D}" type="datetimeFigureOut">
              <a:rPr lang="ru-RU" smtClean="0"/>
              <a:pPr/>
              <a:t>19.08.2017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erdana"/>
              </a:defRPr>
            </a:lvl1pPr>
          </a:lstStyle>
          <a:p>
            <a:fld id="{B5DCE24B-A888-534F-AD8F-E9B32620B1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48046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97754" rtl="0" eaLnBrk="1" latinLnBrk="0" hangingPunct="1">
      <a:defRPr sz="1300" kern="1200">
        <a:solidFill>
          <a:schemeClr val="tx1"/>
        </a:solidFill>
        <a:latin typeface="Verdana"/>
        <a:ea typeface="+mn-ea"/>
        <a:cs typeface="+mn-cs"/>
      </a:defRPr>
    </a:lvl1pPr>
    <a:lvl2pPr marL="497754" algn="l" defTabSz="497754" rtl="0" eaLnBrk="1" latinLnBrk="0" hangingPunct="1">
      <a:defRPr sz="1300" kern="1200">
        <a:solidFill>
          <a:schemeClr val="tx1"/>
        </a:solidFill>
        <a:latin typeface="Verdana"/>
        <a:ea typeface="+mn-ea"/>
        <a:cs typeface="+mn-cs"/>
      </a:defRPr>
    </a:lvl2pPr>
    <a:lvl3pPr marL="995507" algn="l" defTabSz="497754" rtl="0" eaLnBrk="1" latinLnBrk="0" hangingPunct="1">
      <a:defRPr sz="1300" kern="1200">
        <a:solidFill>
          <a:schemeClr val="tx1"/>
        </a:solidFill>
        <a:latin typeface="Verdana"/>
        <a:ea typeface="+mn-ea"/>
        <a:cs typeface="+mn-cs"/>
      </a:defRPr>
    </a:lvl3pPr>
    <a:lvl4pPr marL="1493261" algn="l" defTabSz="497754" rtl="0" eaLnBrk="1" latinLnBrk="0" hangingPunct="1">
      <a:defRPr sz="1300" kern="1200">
        <a:solidFill>
          <a:schemeClr val="tx1"/>
        </a:solidFill>
        <a:latin typeface="Verdana"/>
        <a:ea typeface="+mn-ea"/>
        <a:cs typeface="+mn-cs"/>
      </a:defRPr>
    </a:lvl4pPr>
    <a:lvl5pPr marL="1991015" algn="l" defTabSz="497754" rtl="0" eaLnBrk="1" latinLnBrk="0" hangingPunct="1">
      <a:defRPr sz="1300" kern="1200">
        <a:solidFill>
          <a:schemeClr val="tx1"/>
        </a:solidFill>
        <a:latin typeface="Verdana"/>
        <a:ea typeface="+mn-ea"/>
        <a:cs typeface="+mn-cs"/>
      </a:defRPr>
    </a:lvl5pPr>
    <a:lvl6pPr marL="2488768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E24B-A888-534F-AD8F-E9B32620B190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6491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</a:t>
            </a:r>
            <a:r>
              <a:rPr lang="ru-RU" baseline="0" dirty="0" smtClean="0"/>
              <a:t> более 20 основных мероприятий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E24B-A888-534F-AD8F-E9B32620B190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64911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</a:t>
            </a:r>
            <a:r>
              <a:rPr lang="ru-RU" baseline="0" dirty="0" smtClean="0"/>
              <a:t> более 20 основных мероприятий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E24B-A888-534F-AD8F-E9B32620B190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64911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E24B-A888-534F-AD8F-E9B32620B190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64911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300" kern="1200" dirty="0" smtClean="0">
              <a:solidFill>
                <a:schemeClr val="tx1"/>
              </a:solidFill>
              <a:effectLst/>
              <a:latin typeface="Verdana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E24B-A888-534F-AD8F-E9B32620B190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64911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E24B-A888-534F-AD8F-E9B32620B190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64911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7647" y="3139674"/>
            <a:ext cx="9324757" cy="1606490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 i="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7647" y="4884351"/>
            <a:ext cx="9324757" cy="1449546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+mj-lt"/>
                <a:ea typeface="Chevin Pro Thin" charset="0"/>
                <a:cs typeface="Chevin Pro Thin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736239" y="4746180"/>
            <a:ext cx="2923115" cy="1"/>
          </a:xfrm>
          <a:prstGeom prst="line">
            <a:avLst/>
          </a:prstGeom>
          <a:ln>
            <a:solidFill>
              <a:schemeClr val="tx1">
                <a:alpha val="29804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36236" y="4746170"/>
            <a:ext cx="568276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Изображение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2673"/>
          <a:stretch/>
        </p:blipFill>
        <p:spPr>
          <a:xfrm>
            <a:off x="734404" y="940604"/>
            <a:ext cx="1999271" cy="382142"/>
          </a:xfrm>
          <a:prstGeom prst="rect">
            <a:avLst/>
          </a:prstGeom>
        </p:spPr>
      </p:pic>
      <p:grpSp>
        <p:nvGrpSpPr>
          <p:cNvPr id="12" name="Группа 11"/>
          <p:cNvGrpSpPr/>
          <p:nvPr userDrawn="1"/>
        </p:nvGrpSpPr>
        <p:grpSpPr>
          <a:xfrm>
            <a:off x="758506" y="782716"/>
            <a:ext cx="568276" cy="9"/>
            <a:chOff x="839788" y="214466"/>
            <a:chExt cx="648204" cy="8"/>
          </a:xfrm>
        </p:grpSpPr>
        <p:cxnSp>
          <p:nvCxnSpPr>
            <p:cNvPr id="16" name="Прямая соединительная линия 15"/>
            <p:cNvCxnSpPr/>
            <p:nvPr userDrawn="1"/>
          </p:nvCxnSpPr>
          <p:spPr>
            <a:xfrm>
              <a:off x="839789" y="214474"/>
              <a:ext cx="648203" cy="0"/>
            </a:xfrm>
            <a:prstGeom prst="line">
              <a:avLst/>
            </a:prstGeom>
            <a:ln>
              <a:solidFill>
                <a:schemeClr val="tx1">
                  <a:alpha val="29804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 userDrawn="1"/>
          </p:nvCxnSpPr>
          <p:spPr>
            <a:xfrm>
              <a:off x="839788" y="214466"/>
              <a:ext cx="265112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3873781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529" userDrawn="1">
          <p15:clr>
            <a:srgbClr val="FBAE40"/>
          </p15:clr>
        </p15:guide>
        <p15:guide id="2" pos="7151" userDrawn="1">
          <p15:clr>
            <a:srgbClr val="FBAE40"/>
          </p15:clr>
        </p15:guide>
        <p15:guide id="3" orient="horz" pos="404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ацентный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27" y="258118"/>
            <a:ext cx="7289905" cy="730899"/>
          </a:xfrm>
        </p:spPr>
        <p:txBody>
          <a:bodyPr>
            <a:normAutofit/>
          </a:bodyPr>
          <a:lstStyle>
            <a:lvl1pPr>
              <a:defRPr sz="280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3513" y="1915223"/>
            <a:ext cx="9410487" cy="4798559"/>
          </a:xfrm>
        </p:spPr>
        <p:txBody>
          <a:bodyPr/>
          <a:lstStyle>
            <a:lvl1pPr marL="360000" indent="-360000">
              <a:lnSpc>
                <a:spcPct val="100000"/>
              </a:lnSpc>
              <a:spcBef>
                <a:spcPts val="0"/>
              </a:spcBef>
              <a:spcAft>
                <a:spcPts val="1207"/>
              </a:spcAft>
              <a:buFont typeface="Arial" panose="020B0604020202020204" pitchFamily="34" charset="0"/>
              <a:buChar char="•"/>
              <a:defRPr sz="2000" b="0" i="0">
                <a:latin typeface="+mj-lt"/>
                <a:ea typeface="Calibri" charset="0"/>
                <a:cs typeface="Calibri" charset="0"/>
              </a:defRPr>
            </a:lvl1pPr>
            <a:lvl2pPr marL="777600" indent="-298800">
              <a:lnSpc>
                <a:spcPct val="100000"/>
              </a:lnSpc>
              <a:spcBef>
                <a:spcPts val="0"/>
              </a:spcBef>
              <a:spcAft>
                <a:spcPts val="1006"/>
              </a:spcAft>
              <a:buSzPct val="100000"/>
              <a:buFont typeface="Calibri Light" panose="020F0302020204030204" pitchFamily="34" charset="0"/>
              <a:buChar char="-"/>
              <a:defRPr sz="1800" b="0" i="0">
                <a:latin typeface="+mj-lt"/>
                <a:ea typeface="Calibri" charset="0"/>
                <a:cs typeface="Calibri" charset="0"/>
              </a:defRPr>
            </a:lvl2pPr>
            <a:lvl3pPr marL="1198800" indent="-241200">
              <a:spcBef>
                <a:spcPts val="0"/>
              </a:spcBef>
              <a:spcAft>
                <a:spcPts val="905"/>
              </a:spcAft>
              <a:buSzPct val="85000"/>
              <a:buFont typeface="Wingdings" panose="05000000000000000000" pitchFamily="2" charset="2"/>
              <a:buChar char="§"/>
              <a:defRPr sz="1600" b="0" i="0">
                <a:latin typeface="+mj-lt"/>
                <a:ea typeface="Calibri" charset="0"/>
                <a:cs typeface="Calibri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400" b="0" i="0" baseline="0">
                <a:latin typeface="+mj-lt"/>
                <a:ea typeface="Calibri" charset="0"/>
                <a:cs typeface="Calibri" charset="0"/>
              </a:defRPr>
            </a:lvl4pPr>
            <a:lvl5pPr>
              <a:defRPr sz="1400" b="0" i="0">
                <a:latin typeface="+mj-lt"/>
                <a:ea typeface="Calibri" charset="0"/>
                <a:cs typeface="Calibri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9547" y="7071546"/>
            <a:ext cx="2404944" cy="402652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9F9FE868-178E-0F4D-8A9A-79941EADC299}" type="datetime1">
              <a:rPr lang="ru-RU" smtClean="0"/>
              <a:pPr/>
              <a:t>19.08.2017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40612" y="7071546"/>
            <a:ext cx="3607415" cy="40265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 smtClean="0"/>
              <a:t>Национальная технологическая инициатива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51472" y="7071546"/>
            <a:ext cx="2404944" cy="402652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3EF660E9-E116-4F2D-91B7-27BAC0D3A97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734844" y="932998"/>
            <a:ext cx="9215326" cy="1"/>
            <a:chOff x="658813" y="800103"/>
            <a:chExt cx="10511466" cy="1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658814" y="800103"/>
              <a:ext cx="1051146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>
              <a:off x="1357457" y="101459"/>
              <a:ext cx="0" cy="1397287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Изображение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4975"/>
          <a:stretch/>
        </p:blipFill>
        <p:spPr>
          <a:xfrm>
            <a:off x="8037922" y="465949"/>
            <a:ext cx="1918208" cy="354111"/>
          </a:xfrm>
          <a:prstGeom prst="rect">
            <a:avLst/>
          </a:prstGeom>
        </p:spPr>
      </p:pic>
      <p:grpSp>
        <p:nvGrpSpPr>
          <p:cNvPr id="11" name="Группа 10"/>
          <p:cNvGrpSpPr/>
          <p:nvPr userDrawn="1"/>
        </p:nvGrpSpPr>
        <p:grpSpPr>
          <a:xfrm>
            <a:off x="9412604" y="7087516"/>
            <a:ext cx="542017" cy="3"/>
            <a:chOff x="658813" y="800103"/>
            <a:chExt cx="618252" cy="3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658814" y="800105"/>
              <a:ext cx="618251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 userDrawn="1"/>
        </p:nvGrpSpPr>
        <p:grpSpPr>
          <a:xfrm>
            <a:off x="741416" y="7087514"/>
            <a:ext cx="731114" cy="4"/>
            <a:chOff x="658813" y="800103"/>
            <a:chExt cx="833946" cy="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Текст 17"/>
          <p:cNvSpPr>
            <a:spLocks noGrp="1"/>
          </p:cNvSpPr>
          <p:nvPr>
            <p:ph type="body" sz="quarter" idx="13" hasCustomPrompt="1"/>
          </p:nvPr>
        </p:nvSpPr>
        <p:spPr>
          <a:xfrm>
            <a:off x="623505" y="1314620"/>
            <a:ext cx="5167695" cy="482183"/>
          </a:xfrm>
          <a:solidFill>
            <a:srgbClr val="ED1C24"/>
          </a:solidFill>
        </p:spPr>
        <p:txBody>
          <a:bodyPr anchor="ctr">
            <a:noAutofit/>
          </a:bodyPr>
          <a:lstStyle>
            <a:lvl1pPr marL="3600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Подзаголовок слайда (опционально)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41300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529" userDrawn="1">
          <p15:clr>
            <a:srgbClr val="FBAE40"/>
          </p15:clr>
        </p15:guide>
        <p15:guide id="2" orient="horz" pos="4042" userDrawn="1">
          <p15:clr>
            <a:srgbClr val="FBAE40"/>
          </p15:clr>
        </p15:guide>
        <p15:guide id="3" pos="715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27" y="258118"/>
            <a:ext cx="7289905" cy="730899"/>
          </a:xfrm>
        </p:spPr>
        <p:txBody>
          <a:bodyPr>
            <a:normAutofit/>
          </a:bodyPr>
          <a:lstStyle>
            <a:lvl1pPr>
              <a:defRPr sz="280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3513" y="1274982"/>
            <a:ext cx="9410487" cy="5559595"/>
          </a:xfrm>
        </p:spPr>
        <p:txBody>
          <a:bodyPr/>
          <a:lstStyle>
            <a:lvl1pPr marL="360000" indent="-360000">
              <a:lnSpc>
                <a:spcPct val="100000"/>
              </a:lnSpc>
              <a:spcBef>
                <a:spcPts val="0"/>
              </a:spcBef>
              <a:spcAft>
                <a:spcPts val="1207"/>
              </a:spcAft>
              <a:buFont typeface="Arial" panose="020B0604020202020204" pitchFamily="34" charset="0"/>
              <a:buChar char="•"/>
              <a:defRPr sz="2000" b="0" i="0">
                <a:latin typeface="+mj-lt"/>
                <a:ea typeface="Calibri" charset="0"/>
                <a:cs typeface="Calibri" charset="0"/>
              </a:defRPr>
            </a:lvl1pPr>
            <a:lvl2pPr marL="777600" indent="-298800">
              <a:lnSpc>
                <a:spcPct val="100000"/>
              </a:lnSpc>
              <a:spcBef>
                <a:spcPts val="0"/>
              </a:spcBef>
              <a:spcAft>
                <a:spcPts val="1006"/>
              </a:spcAft>
              <a:buFont typeface="Calibri Light" panose="020F0302020204030204" pitchFamily="34" charset="0"/>
              <a:buChar char="-"/>
              <a:defRPr sz="1800" b="0" i="0">
                <a:latin typeface="+mj-lt"/>
                <a:ea typeface="Calibri" charset="0"/>
                <a:cs typeface="Calibri" charset="0"/>
              </a:defRPr>
            </a:lvl2pPr>
            <a:lvl3pPr marL="1198800" indent="-241200">
              <a:spcBef>
                <a:spcPts val="0"/>
              </a:spcBef>
              <a:spcAft>
                <a:spcPts val="905"/>
              </a:spcAft>
              <a:buSzPct val="85000"/>
              <a:buFont typeface="Wingdings" panose="05000000000000000000" pitchFamily="2" charset="2"/>
              <a:buChar char="§"/>
              <a:defRPr sz="1600" b="0" i="0">
                <a:latin typeface="+mj-lt"/>
                <a:ea typeface="Calibri" charset="0"/>
                <a:cs typeface="Calibri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400" b="0" i="0" baseline="0">
                <a:latin typeface="+mj-lt"/>
                <a:ea typeface="Calibri" charset="0"/>
                <a:cs typeface="Calibri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400" b="0" i="0">
                <a:latin typeface="+mj-lt"/>
                <a:ea typeface="Calibri" charset="0"/>
                <a:cs typeface="Calibri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9547" y="7071546"/>
            <a:ext cx="2404944" cy="402652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9F9FE868-178E-0F4D-8A9A-79941EADC299}" type="datetime1">
              <a:rPr lang="ru-RU" smtClean="0"/>
              <a:pPr/>
              <a:t>19.08.2017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40612" y="7071546"/>
            <a:ext cx="3607415" cy="40265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 smtClean="0"/>
              <a:t>Национальная технологическая инициатива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51472" y="7071546"/>
            <a:ext cx="2404944" cy="402652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3EF660E9-E116-4F2D-91B7-27BAC0D3A97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734844" y="932998"/>
            <a:ext cx="9215326" cy="1"/>
            <a:chOff x="658813" y="800103"/>
            <a:chExt cx="10511466" cy="1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658814" y="800103"/>
              <a:ext cx="1051146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>
              <a:off x="1357457" y="101459"/>
              <a:ext cx="0" cy="1397287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/>
          <p:cNvGrpSpPr/>
          <p:nvPr userDrawn="1"/>
        </p:nvGrpSpPr>
        <p:grpSpPr>
          <a:xfrm>
            <a:off x="9412604" y="7087516"/>
            <a:ext cx="542017" cy="3"/>
            <a:chOff x="658813" y="800103"/>
            <a:chExt cx="618252" cy="3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658814" y="800105"/>
              <a:ext cx="618251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 userDrawn="1"/>
        </p:nvGrpSpPr>
        <p:grpSpPr>
          <a:xfrm>
            <a:off x="741416" y="7087514"/>
            <a:ext cx="731114" cy="4"/>
            <a:chOff x="658813" y="800103"/>
            <a:chExt cx="833946" cy="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Изображение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4975"/>
          <a:stretch/>
        </p:blipFill>
        <p:spPr>
          <a:xfrm>
            <a:off x="8037922" y="465949"/>
            <a:ext cx="1918208" cy="3541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709320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529" userDrawn="1">
          <p15:clr>
            <a:srgbClr val="FBAE40"/>
          </p15:clr>
        </p15:guide>
        <p15:guide id="2" orient="horz" pos="4042" userDrawn="1">
          <p15:clr>
            <a:srgbClr val="FBAE40"/>
          </p15:clr>
        </p15:guide>
        <p15:guide id="3" pos="715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844" y="402652"/>
            <a:ext cx="9218950" cy="146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4844" y="2013259"/>
            <a:ext cx="9218950" cy="479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4844" y="7009642"/>
            <a:ext cx="2404944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54A96-148C-F54C-A0C8-C109EC283038}" type="datetime1">
              <a:rPr lang="ru-RU" smtClean="0"/>
              <a:pPr/>
              <a:t>19.08.2017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0612" y="7009642"/>
            <a:ext cx="3607415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2016 © Национальная технологическая инициатива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48850" y="7009642"/>
            <a:ext cx="2404944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660E9-E116-4F2D-91B7-27BAC0D3A9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136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hyperlink" Target="http://ru.visityakutia.com/vertoletnye-tury-reka-lena-yakutsk-yakutia/" TargetMode="External"/><Relationship Id="rId7" Type="http://schemas.openxmlformats.org/officeDocument/2006/relationships/image" Target="../media/image3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6_NEAEGeFIw" TargetMode="External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hyperlink" Target="https://cloud.mail.ru/public/9tUh/r5YpL7Var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26" Type="http://schemas.openxmlformats.org/officeDocument/2006/relationships/diagramQuickStyle" Target="../diagrams/quickStyle5.xml"/><Relationship Id="rId3" Type="http://schemas.openxmlformats.org/officeDocument/2006/relationships/image" Target="../media/image41.png"/><Relationship Id="rId21" Type="http://schemas.openxmlformats.org/officeDocument/2006/relationships/diagramQuickStyle" Target="../diagrams/quickStyle4.xml"/><Relationship Id="rId34" Type="http://schemas.microsoft.com/office/2007/relationships/diagramDrawing" Target="../diagrams/drawing6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5" Type="http://schemas.openxmlformats.org/officeDocument/2006/relationships/diagramLayout" Target="../diagrams/layout5.xml"/><Relationship Id="rId33" Type="http://schemas.openxmlformats.org/officeDocument/2006/relationships/diagramColors" Target="../diagrams/colors6.xml"/><Relationship Id="rId2" Type="http://schemas.openxmlformats.org/officeDocument/2006/relationships/image" Target="../media/image40.png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diagramData" Target="../diagrams/data5.xml"/><Relationship Id="rId32" Type="http://schemas.openxmlformats.org/officeDocument/2006/relationships/diagramQuickStyle" Target="../diagrams/quickStyle6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28" Type="http://schemas.microsoft.com/office/2007/relationships/diagramDrawing" Target="../diagrams/drawing5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31" Type="http://schemas.openxmlformats.org/officeDocument/2006/relationships/diagramLayout" Target="../diagrams/layout6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Relationship Id="rId27" Type="http://schemas.openxmlformats.org/officeDocument/2006/relationships/diagramColors" Target="../diagrams/colors5.xml"/><Relationship Id="rId30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a.gov/" TargetMode="External"/><Relationship Id="rId13" Type="http://schemas.openxmlformats.org/officeDocument/2006/relationships/hyperlink" Target="http://www.statista.com/statistics/215498/total-personal-watercraft-units-sold-in-the-us/" TargetMode="External"/><Relationship Id="rId18" Type="http://schemas.openxmlformats.org/officeDocument/2006/relationships/diagramData" Target="../diagrams/data8.xml"/><Relationship Id="rId26" Type="http://schemas.openxmlformats.org/officeDocument/2006/relationships/diagramColors" Target="../diagrams/colors9.xml"/><Relationship Id="rId3" Type="http://schemas.openxmlformats.org/officeDocument/2006/relationships/diagramLayout" Target="../diagrams/layout7.xml"/><Relationship Id="rId21" Type="http://schemas.openxmlformats.org/officeDocument/2006/relationships/diagramColors" Target="../diagrams/colors8.xml"/><Relationship Id="rId34" Type="http://schemas.openxmlformats.org/officeDocument/2006/relationships/diagramLayout" Target="../diagrams/layout11.xml"/><Relationship Id="rId7" Type="http://schemas.openxmlformats.org/officeDocument/2006/relationships/hyperlink" Target="http://www.statista.com/statistics/326013/us-atv-sales/" TargetMode="External"/><Relationship Id="rId12" Type="http://schemas.openxmlformats.org/officeDocument/2006/relationships/hyperlink" Target="http://www.statista.com/statistics/215544/retail-value-of-us-personal-watercraft-sales/" TargetMode="External"/><Relationship Id="rId17" Type="http://schemas.openxmlformats.org/officeDocument/2006/relationships/chart" Target="../charts/chart5.xml"/><Relationship Id="rId25" Type="http://schemas.openxmlformats.org/officeDocument/2006/relationships/diagramQuickStyle" Target="../diagrams/quickStyle9.xml"/><Relationship Id="rId33" Type="http://schemas.openxmlformats.org/officeDocument/2006/relationships/diagramData" Target="../diagrams/data11.xml"/><Relationship Id="rId38" Type="http://schemas.openxmlformats.org/officeDocument/2006/relationships/hyperlink" Target="https://cloud.mail.ru/public/5TTN/zRjtEg8oX" TargetMode="External"/><Relationship Id="rId2" Type="http://schemas.openxmlformats.org/officeDocument/2006/relationships/diagramData" Target="../diagrams/data7.xml"/><Relationship Id="rId16" Type="http://schemas.openxmlformats.org/officeDocument/2006/relationships/chart" Target="../charts/chart4.xml"/><Relationship Id="rId20" Type="http://schemas.openxmlformats.org/officeDocument/2006/relationships/diagramQuickStyle" Target="../diagrams/quickStyle8.xml"/><Relationship Id="rId29" Type="http://schemas.openxmlformats.org/officeDocument/2006/relationships/diagramLayout" Target="../diagrams/layout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11" Type="http://schemas.openxmlformats.org/officeDocument/2006/relationships/hyperlink" Target="http://corporatejetinvestor.com/articles/top-50-countries-number-business-jets-registered-343/" TargetMode="External"/><Relationship Id="rId24" Type="http://schemas.openxmlformats.org/officeDocument/2006/relationships/diagramLayout" Target="../diagrams/layout9.xml"/><Relationship Id="rId32" Type="http://schemas.microsoft.com/office/2007/relationships/diagramDrawing" Target="../diagrams/drawing10.xml"/><Relationship Id="rId37" Type="http://schemas.microsoft.com/office/2007/relationships/diagramDrawing" Target="../diagrams/drawing11.xml"/><Relationship Id="rId5" Type="http://schemas.openxmlformats.org/officeDocument/2006/relationships/diagramColors" Target="../diagrams/colors7.xml"/><Relationship Id="rId15" Type="http://schemas.openxmlformats.org/officeDocument/2006/relationships/chart" Target="../charts/chart3.xml"/><Relationship Id="rId23" Type="http://schemas.openxmlformats.org/officeDocument/2006/relationships/diagramData" Target="../diagrams/data9.xml"/><Relationship Id="rId28" Type="http://schemas.openxmlformats.org/officeDocument/2006/relationships/diagramData" Target="../diagrams/data10.xml"/><Relationship Id="rId36" Type="http://schemas.openxmlformats.org/officeDocument/2006/relationships/diagramColors" Target="../diagrams/colors11.xml"/><Relationship Id="rId10" Type="http://schemas.openxmlformats.org/officeDocument/2006/relationships/hyperlink" Target="http://www.gama.aero/files/GAMA_2014_Databook_LRes%20-%20LowRes.pdf" TargetMode="External"/><Relationship Id="rId19" Type="http://schemas.openxmlformats.org/officeDocument/2006/relationships/diagramLayout" Target="../diagrams/layout8.xml"/><Relationship Id="rId31" Type="http://schemas.openxmlformats.org/officeDocument/2006/relationships/diagramColors" Target="../diagrams/colors10.xml"/><Relationship Id="rId4" Type="http://schemas.openxmlformats.org/officeDocument/2006/relationships/diagramQuickStyle" Target="../diagrams/quickStyle7.xml"/><Relationship Id="rId9" Type="http://schemas.openxmlformats.org/officeDocument/2006/relationships/hyperlink" Target="http://www.forbes.com/sites/davidewalt/2013/02/13/thirty-amazing-facts-about-private-jets/" TargetMode="External"/><Relationship Id="rId14" Type="http://schemas.openxmlformats.org/officeDocument/2006/relationships/chart" Target="../charts/chart2.xml"/><Relationship Id="rId22" Type="http://schemas.microsoft.com/office/2007/relationships/diagramDrawing" Target="../diagrams/drawing8.xml"/><Relationship Id="rId27" Type="http://schemas.microsoft.com/office/2007/relationships/diagramDrawing" Target="../diagrams/drawing9.xml"/><Relationship Id="rId30" Type="http://schemas.openxmlformats.org/officeDocument/2006/relationships/diagramQuickStyle" Target="../diagrams/quickStyle10.xml"/><Relationship Id="rId35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press.volocopter.com/index.php/overview-of-the-volocopter" TargetMode="External"/><Relationship Id="rId13" Type="http://schemas.openxmlformats.org/officeDocument/2006/relationships/hyperlink" Target="http://www.martinjetpack.com/technical" TargetMode="External"/><Relationship Id="rId18" Type="http://schemas.openxmlformats.org/officeDocument/2006/relationships/hyperlink" Target="https://www.consultant.ru/document/cons_doc_LAW_123753/" TargetMode="External"/><Relationship Id="rId3" Type="http://schemas.openxmlformats.org/officeDocument/2006/relationships/image" Target="../media/image44.jpeg"/><Relationship Id="rId21" Type="http://schemas.openxmlformats.org/officeDocument/2006/relationships/hyperlink" Target="http://www.martinjetpack.com/images/AnnualReport2015.pdf" TargetMode="External"/><Relationship Id="rId7" Type="http://schemas.openxmlformats.org/officeDocument/2006/relationships/image" Target="../media/image48.jpeg"/><Relationship Id="rId12" Type="http://schemas.openxmlformats.org/officeDocument/2006/relationships/hyperlink" Target="http://www.mosquitodealer.ru/index/mosquito_air/0-10" TargetMode="External"/><Relationship Id="rId17" Type="http://schemas.openxmlformats.org/officeDocument/2006/relationships/hyperlink" Target="http://www.ehang.com/faq.html" TargetMode="External"/><Relationship Id="rId2" Type="http://schemas.openxmlformats.org/officeDocument/2006/relationships/image" Target="../media/image43.jpeg"/><Relationship Id="rId16" Type="http://schemas.openxmlformats.org/officeDocument/2006/relationships/hyperlink" Target="http://www.martinjetpack.com/sales" TargetMode="External"/><Relationship Id="rId20" Type="http://schemas.openxmlformats.org/officeDocument/2006/relationships/hyperlink" Target="http://aerofex.com/investors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jpeg"/><Relationship Id="rId11" Type="http://schemas.openxmlformats.org/officeDocument/2006/relationships/hyperlink" Target="http://aerofex.com/theaerox/" TargetMode="External"/><Relationship Id="rId24" Type="http://schemas.openxmlformats.org/officeDocument/2006/relationships/hyperlink" Target="https://youtu.be/rvmuDQjxKxg?t=9s" TargetMode="External"/><Relationship Id="rId5" Type="http://schemas.openxmlformats.org/officeDocument/2006/relationships/image" Target="../media/image46.jpeg"/><Relationship Id="rId15" Type="http://schemas.openxmlformats.org/officeDocument/2006/relationships/hyperlink" Target="http://agat-avia.com/mosquito" TargetMode="External"/><Relationship Id="rId23" Type="http://schemas.openxmlformats.org/officeDocument/2006/relationships/hyperlink" Target="http://www.hover-bike.com/MA/hoverbike-at-paris-airshow/" TargetMode="External"/><Relationship Id="rId10" Type="http://schemas.openxmlformats.org/officeDocument/2006/relationships/hyperlink" Target="http://www.hover-bike.com/MA/news/" TargetMode="External"/><Relationship Id="rId19" Type="http://schemas.openxmlformats.org/officeDocument/2006/relationships/hyperlink" Target="https://www.kickstarter.com/projects/1524806320/hoverbike" TargetMode="External"/><Relationship Id="rId4" Type="http://schemas.openxmlformats.org/officeDocument/2006/relationships/image" Target="../media/image45.jpeg"/><Relationship Id="rId9" Type="http://schemas.openxmlformats.org/officeDocument/2006/relationships/hyperlink" Target="http://www.forbes.com/sites/aarontilley/2016/01/06/drone-ehang-184/" TargetMode="External"/><Relationship Id="rId14" Type="http://schemas.openxmlformats.org/officeDocument/2006/relationships/hyperlink" Target="https://www.seedmatch.de/startups/e-volo/" TargetMode="External"/><Relationship Id="rId22" Type="http://schemas.openxmlformats.org/officeDocument/2006/relationships/hyperlink" Target="http://www.volocopter.com/index.php/en/e-volo-en/timeline-en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12" Type="http://schemas.openxmlformats.org/officeDocument/2006/relationships/image" Target="../media/image7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jpeg"/><Relationship Id="rId11" Type="http://schemas.openxmlformats.org/officeDocument/2006/relationships/image" Target="../media/image70.jpeg"/><Relationship Id="rId5" Type="http://schemas.openxmlformats.org/officeDocument/2006/relationships/image" Target="../media/image64.jpeg"/><Relationship Id="rId10" Type="http://schemas.openxmlformats.org/officeDocument/2006/relationships/image" Target="../media/image69.jpeg"/><Relationship Id="rId4" Type="http://schemas.openxmlformats.org/officeDocument/2006/relationships/image" Target="../media/image63.png"/><Relationship Id="rId9" Type="http://schemas.openxmlformats.org/officeDocument/2006/relationships/image" Target="../media/image6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hyperlink" Target="http://www.airbusgroup.com/int/en/innovation-citizenship/airbus-e-fan-the-future-of-electric-aircraft.html" TargetMode="Externa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hyperlink" Target="http://www.sikorsky.com/Pages/Innovation/Technologies/FireflyTechnology.aspx" TargetMode="Externa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" Type="http://schemas.openxmlformats.org/officeDocument/2006/relationships/image" Target="../media/image8.jpe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19" Type="http://schemas.openxmlformats.org/officeDocument/2006/relationships/image" Target="../media/image25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7647" y="4711183"/>
            <a:ext cx="9324757" cy="1606490"/>
          </a:xfrm>
        </p:spPr>
        <p:txBody>
          <a:bodyPr>
            <a:normAutofit fontScale="90000"/>
          </a:bodyPr>
          <a:lstStyle/>
          <a:p>
            <a:r>
              <a:rPr lang="ru-RU" sz="1800" b="1" dirty="0"/>
              <a:t>Проект </a:t>
            </a:r>
            <a:r>
              <a:rPr lang="ru-RU" sz="1800" b="1" dirty="0" smtClean="0"/>
              <a:t>« БАС  «ГЕПАРД» » </a:t>
            </a:r>
            <a:br>
              <a:rPr lang="ru-RU" sz="1800" b="1" dirty="0" smtClean="0"/>
            </a:br>
            <a:r>
              <a:rPr lang="ru-RU" sz="1800" dirty="0"/>
              <a:t>Направление </a:t>
            </a:r>
            <a:r>
              <a:rPr lang="ru-RU" sz="1800" dirty="0" smtClean="0"/>
              <a:t>«№1.3. КОМПЛЕКСНЫЕ РЕШЕНИЯ ПО ПЕРЕВОЗКЕ ГРУЗОВ И ПАССАЖИРОВ С ПРИМЕНЕНИЕМ БАС» </a:t>
            </a:r>
            <a:br>
              <a:rPr lang="ru-RU" sz="1800" dirty="0" smtClean="0"/>
            </a:br>
            <a:r>
              <a:rPr lang="ru-RU" sz="1800" dirty="0" smtClean="0"/>
              <a:t>Дорожная </a:t>
            </a:r>
            <a:r>
              <a:rPr lang="ru-RU" sz="1800" dirty="0"/>
              <a:t>карта </a:t>
            </a:r>
            <a:r>
              <a:rPr lang="ru-RU" sz="1800" dirty="0" smtClean="0"/>
              <a:t>«</a:t>
            </a:r>
            <a:r>
              <a:rPr lang="ru-RU" sz="1800" dirty="0" err="1" smtClean="0"/>
              <a:t>Аэронет</a:t>
            </a:r>
            <a:r>
              <a:rPr lang="ru-RU" sz="1800" dirty="0" smtClean="0"/>
              <a:t>»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7647" y="6103917"/>
            <a:ext cx="9324757" cy="839555"/>
          </a:xfrm>
        </p:spPr>
        <p:txBody>
          <a:bodyPr>
            <a:normAutofit fontScale="85000" lnSpcReduction="20000"/>
          </a:bodyPr>
          <a:lstStyle/>
          <a:p>
            <a:r>
              <a:rPr lang="ru-RU" u="sng" dirty="0" smtClean="0"/>
              <a:t>Полное наименование проекта</a:t>
            </a:r>
          </a:p>
          <a:p>
            <a:r>
              <a:rPr lang="ru-RU" b="1" dirty="0" smtClean="0"/>
              <a:t>БАС МУЛЬТИРОТОРНОГО КЛАСТЕРНОГО ТИПА «ГЕПАРД»</a:t>
            </a:r>
          </a:p>
          <a:p>
            <a:r>
              <a:rPr lang="ru-RU" dirty="0" smtClean="0"/>
              <a:t>РАЗРАБОТКА: ООО «АвиаНовации»</a:t>
            </a:r>
            <a:endParaRPr lang="ru-RU" dirty="0"/>
          </a:p>
        </p:txBody>
      </p:sp>
      <p:pic>
        <p:nvPicPr>
          <p:cNvPr id="6" name="Рисунок 5" descr="AviaNovation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9216" y="1022984"/>
            <a:ext cx="1853188" cy="10210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05750" y="2076390"/>
            <a:ext cx="2457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info@avianovations.com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9" name="Рисунок 8" descr="55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813" y="1390022"/>
            <a:ext cx="7048524" cy="31820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34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258763"/>
            <a:ext cx="7289800" cy="730250"/>
          </a:xfrm>
        </p:spPr>
        <p:txBody>
          <a:bodyPr/>
          <a:lstStyle/>
          <a:p>
            <a:r>
              <a:rPr lang="ru-RU" b="1" cap="none" smtClean="0">
                <a:latin typeface="Calibri" pitchFamily="34" charset="0"/>
                <a:cs typeface="Calibri" pitchFamily="34" charset="0"/>
              </a:rPr>
              <a:t>ОПИСАНИЕ ПРОДУКТА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F9FE868-178E-0F4D-8A9A-79941EADC299}" type="datetime1">
              <a:rPr lang="ru-RU"/>
              <a:pPr>
                <a:defRPr/>
              </a:pPr>
              <a:t>19.08.2017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3CF9A-3425-4BF3-BB17-3226E74FDE20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6586184" y="3703853"/>
          <a:ext cx="2992582" cy="2323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80327" y="3895685"/>
            <a:ext cx="2215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Стоимость лётного </a:t>
            </a:r>
            <a:r>
              <a:rPr lang="ru-RU" sz="1200" dirty="0" smtClean="0">
                <a:hlinkClick r:id="rId3"/>
              </a:rPr>
              <a:t>часа</a:t>
            </a:r>
            <a:r>
              <a:rPr lang="ru-RU" sz="1200" dirty="0" smtClean="0"/>
              <a:t>, долларов/час </a:t>
            </a:r>
            <a:r>
              <a:rPr lang="ru-RU" sz="800" dirty="0" smtClean="0"/>
              <a:t>(лето 2015г)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11" name="Рисунок 10" descr="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777" y="1785530"/>
            <a:ext cx="1623489" cy="2381117"/>
          </a:xfrm>
          <a:prstGeom prst="rect">
            <a:avLst/>
          </a:prstGeom>
        </p:spPr>
      </p:pic>
      <p:pic>
        <p:nvPicPr>
          <p:cNvPr id="12" name="Рисунок 11" descr="1242662596_vl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4640" y="4582710"/>
            <a:ext cx="1621715" cy="9103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33903" y="3940446"/>
            <a:ext cx="44505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200" dirty="0" smtClean="0"/>
              <a:t>Низкая себестоимость мультикоптера – от </a:t>
            </a:r>
            <a:r>
              <a:rPr lang="en-US" sz="1200" dirty="0" smtClean="0"/>
              <a:t>$</a:t>
            </a:r>
            <a:r>
              <a:rPr lang="ru-RU" sz="1200" dirty="0" smtClean="0"/>
              <a:t>15.000.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Низкая стоимость лётного часа – от </a:t>
            </a:r>
            <a:r>
              <a:rPr lang="en-US" sz="1200" dirty="0" smtClean="0"/>
              <a:t>$</a:t>
            </a:r>
            <a:r>
              <a:rPr lang="ru-RU" sz="1200" dirty="0" smtClean="0"/>
              <a:t>10.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Возможность </a:t>
            </a:r>
            <a:r>
              <a:rPr lang="ru-RU" sz="1200" dirty="0" smtClean="0">
                <a:hlinkClick r:id="rId6"/>
              </a:rPr>
              <a:t>подхода к ЛЭП</a:t>
            </a:r>
            <a:r>
              <a:rPr lang="ru-RU" sz="1200" dirty="0" smtClean="0"/>
              <a:t> с любой стороны.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Не нужно обучение – полётом полностью управляет автопилот, человек лишь задаёт направление.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Никаких штурвалов – привычный руль.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Больше нет страха полёта, высоты, страха не справиться.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Простота обслуживания. Блочная замена деталей.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Возможность безопасно летать ниже диспетчерской зоны.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Беспилотный и дистанционно-пилотируемый режимы.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Высочайшая безопасность и отказоустойчивость.</a:t>
            </a:r>
          </a:p>
        </p:txBody>
      </p:sp>
      <p:pic>
        <p:nvPicPr>
          <p:cNvPr id="14" name="Рисунок 13" descr="Рисунок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8697" y="1034621"/>
            <a:ext cx="2608918" cy="23348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6260" y="4177040"/>
            <a:ext cx="1860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</a:rPr>
              <a:t>Строительство в любом желаемом месте</a:t>
            </a:r>
            <a:endParaRPr lang="ru-RU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261" y="5564624"/>
            <a:ext cx="1879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</a:rPr>
              <a:t>Обслуживание сооружений, ЛЭП, спасение, разведка</a:t>
            </a:r>
            <a:endParaRPr lang="ru-RU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29172" y="3390527"/>
            <a:ext cx="2871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</a:rPr>
              <a:t>Городской </a:t>
            </a:r>
            <a:r>
              <a:rPr lang="ru-RU" sz="1000" dirty="0" err="1" smtClean="0">
                <a:solidFill>
                  <a:schemeClr val="accent1">
                    <a:lumMod val="75000"/>
                  </a:schemeClr>
                </a:solidFill>
              </a:rPr>
              <a:t>шаттл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000" dirty="0" err="1" smtClean="0">
                <a:solidFill>
                  <a:schemeClr val="accent1">
                    <a:lumMod val="75000"/>
                  </a:schemeClr>
                </a:solidFill>
              </a:rPr>
              <a:t>аэротакси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</a:rPr>
              <a:t>, скорая помощь</a:t>
            </a:r>
            <a:endParaRPr lang="ru-RU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5947410" y="2661565"/>
            <a:ext cx="779460" cy="383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0800000">
            <a:off x="2422370" y="2647710"/>
            <a:ext cx="731040" cy="383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8643322">
            <a:off x="2474973" y="3481958"/>
            <a:ext cx="769861" cy="383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2812907">
            <a:off x="5850877" y="3542504"/>
            <a:ext cx="899605" cy="383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295650" y="959338"/>
            <a:ext cx="265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ОБЛАСТИ ПРИМЕНЕНИЯ</a:t>
            </a: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Рисунок 22" descr="33333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91511" y="2301917"/>
            <a:ext cx="2711450" cy="129841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416810" y="1251670"/>
            <a:ext cx="4362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</a:rPr>
              <a:t>Электрический мультикоптер «Гепард» может использоваться как на существующих, так и на новых рынках в пилотируемом и беспилотном вариантах. Технологии «Гепарда» применимы в различных типах летательных аппаратов (ЛА) и БПЛА.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</a:rPr>
              <a:t>Проект получил ряд </a:t>
            </a:r>
            <a:r>
              <a:rPr lang="ru-RU" sz="1200" dirty="0" smtClean="0">
                <a:solidFill>
                  <a:schemeClr val="tx1"/>
                </a:solidFill>
                <a:hlinkClick r:id="rId9"/>
              </a:rPr>
              <a:t>положительных отзывов</a:t>
            </a:r>
            <a:r>
              <a:rPr lang="ru-RU" sz="1200" dirty="0" smtClean="0">
                <a:solidFill>
                  <a:schemeClr val="tx1"/>
                </a:solidFill>
              </a:rPr>
              <a:t> от лидеров индустрий.</a:t>
            </a:r>
            <a:endParaRPr lang="ru-RU" sz="1200" dirty="0">
              <a:solidFill>
                <a:schemeClr val="tx1"/>
              </a:solidFill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1665161" y="6092979"/>
          <a:ext cx="753658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1659"/>
                <a:gridCol w="1357163"/>
                <a:gridCol w="1251284"/>
                <a:gridCol w="1309036"/>
                <a:gridCol w="1263263"/>
                <a:gridCol w="1114177"/>
              </a:tblGrid>
              <a:tr h="26181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ПВ</a:t>
                      </a:r>
                      <a:r>
                        <a:rPr lang="ru-RU" sz="1400" baseline="0" dirty="0" smtClean="0"/>
                        <a:t> (г.п.)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Себестоимость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Ожид</a:t>
                      </a:r>
                      <a:r>
                        <a:rPr lang="ru-RU" sz="1400" dirty="0" smtClean="0"/>
                        <a:t>.</a:t>
                      </a:r>
                      <a:r>
                        <a:rPr lang="ru-RU" sz="1400" baseline="0" dirty="0" smtClean="0"/>
                        <a:t> стоим.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Стоимость л.ч.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Время полёта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Дальность</a:t>
                      </a:r>
                      <a:endParaRPr lang="ru-RU" sz="1400" dirty="0"/>
                    </a:p>
                  </a:txBody>
                  <a:tcPr/>
                </a:tc>
              </a:tr>
              <a:tr h="26181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чел (150 кг)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$15.000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$65.000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$1</a:t>
                      </a:r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28 мин.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50 км.</a:t>
                      </a:r>
                      <a:endParaRPr lang="ru-RU" sz="1400" dirty="0"/>
                    </a:p>
                  </a:txBody>
                  <a:tcPr/>
                </a:tc>
              </a:tr>
              <a:tr h="2618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 чел (250 кг)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$28.000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$100.000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</a:t>
                      </a:r>
                      <a:r>
                        <a:rPr lang="ru-RU" sz="1400" dirty="0" smtClean="0"/>
                        <a:t>23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34 мин.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60 км.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258763"/>
            <a:ext cx="7289800" cy="730250"/>
          </a:xfrm>
        </p:spPr>
        <p:txBody>
          <a:bodyPr/>
          <a:lstStyle/>
          <a:p>
            <a:r>
              <a:rPr lang="ru-RU" b="1" cap="none" smtClean="0">
                <a:latin typeface="Calibri" pitchFamily="34" charset="0"/>
                <a:cs typeface="Calibri" pitchFamily="34" charset="0"/>
              </a:rPr>
              <a:t>ОПИСАНИЕ ПРОДУКТА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F9FE868-178E-0F4D-8A9A-79941EADC299}" type="datetime1">
              <a:rPr lang="ru-RU"/>
              <a:pPr>
                <a:defRPr/>
              </a:pPr>
              <a:t>19.08.2017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3CF9A-3425-4BF3-BB17-3226E74FDE20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25" name="Рисунок 24" descr="drone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4979" y="2800659"/>
            <a:ext cx="3397251" cy="162615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29854" y="1094535"/>
            <a:ext cx="95385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Современная авиация развивается по пути увеличения надёжности узлов. Это влечёт увеличение стоимости машин.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Мы добиваемся безопасности за счёт многократного резервирования и автоматизации борта. Этот подход  позволяет получать высочайшую надёжность за значительно меньшую цену, формируя конкурентное преимущество.</a:t>
            </a:r>
          </a:p>
        </p:txBody>
      </p:sp>
      <p:pic>
        <p:nvPicPr>
          <p:cNvPr id="27" name="Рисунок 26" descr="7777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5849" y="3978830"/>
            <a:ext cx="1333731" cy="1466266"/>
          </a:xfrm>
          <a:prstGeom prst="rect">
            <a:avLst/>
          </a:prstGeom>
        </p:spPr>
      </p:pic>
      <p:graphicFrame>
        <p:nvGraphicFramePr>
          <p:cNvPr id="28" name="Схема 27"/>
          <p:cNvGraphicFramePr/>
          <p:nvPr/>
        </p:nvGraphicFramePr>
        <p:xfrm>
          <a:off x="2735580" y="2517746"/>
          <a:ext cx="1327150" cy="240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9" name="Схема 28"/>
          <p:cNvGraphicFramePr/>
          <p:nvPr/>
        </p:nvGraphicFramePr>
        <p:xfrm>
          <a:off x="839734" y="5425735"/>
          <a:ext cx="2690927" cy="1080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30" name="Схема 29"/>
          <p:cNvGraphicFramePr/>
          <p:nvPr/>
        </p:nvGraphicFramePr>
        <p:xfrm>
          <a:off x="3770630" y="5241896"/>
          <a:ext cx="3340100" cy="1454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7358380" y="5461971"/>
          <a:ext cx="2439822" cy="1080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16280" y="6557775"/>
            <a:ext cx="18950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FF0000"/>
                </a:solidFill>
              </a:rPr>
              <a:t>*</a:t>
            </a:r>
            <a:r>
              <a:rPr lang="ru-RU" sz="1000" dirty="0" smtClean="0">
                <a:solidFill>
                  <a:schemeClr val="tx1"/>
                </a:solidFill>
              </a:rPr>
              <a:t>в США и ряде других стран</a:t>
            </a:r>
            <a:endParaRPr lang="ru-RU" sz="1000" dirty="0">
              <a:solidFill>
                <a:schemeClr val="tx1"/>
              </a:solidFill>
            </a:endParaRPr>
          </a:p>
        </p:txBody>
      </p:sp>
      <p:graphicFrame>
        <p:nvGraphicFramePr>
          <p:cNvPr id="33" name="Схема 32"/>
          <p:cNvGraphicFramePr/>
          <p:nvPr/>
        </p:nvGraphicFramePr>
        <p:xfrm>
          <a:off x="4439645" y="4690953"/>
          <a:ext cx="2974464" cy="300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pic>
        <p:nvPicPr>
          <p:cNvPr id="34" name="Рисунок 33" descr="777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7999290" y="2424048"/>
            <a:ext cx="1340380" cy="1349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105416" y="2222848"/>
            <a:ext cx="11528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Наша команда</a:t>
            </a:r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078900" y="3839522"/>
            <a:ext cx="11945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Наш автопилот</a:t>
            </a:r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 flipV="1">
            <a:off x="4089640" y="3819496"/>
            <a:ext cx="347740" cy="2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7339330" y="3048082"/>
            <a:ext cx="612754" cy="225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 flipV="1">
            <a:off x="7294880" y="4270346"/>
            <a:ext cx="650810" cy="274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65760" y="2072579"/>
            <a:ext cx="2127183" cy="27084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00" b="1" u="sng" dirty="0" smtClean="0">
                <a:solidFill>
                  <a:srgbClr val="002060"/>
                </a:solidFill>
              </a:rPr>
              <a:t>Характеристики мультикоптера</a:t>
            </a:r>
            <a:r>
              <a:rPr lang="ru-RU" sz="1000" b="1" dirty="0" smtClean="0">
                <a:solidFill>
                  <a:srgbClr val="002060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002060"/>
                </a:solidFill>
              </a:rPr>
              <a:t>Масса: 110-460 кг.</a:t>
            </a:r>
          </a:p>
          <a:p>
            <a:pPr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002060"/>
                </a:solidFill>
              </a:rPr>
              <a:t>Загрузка:  </a:t>
            </a:r>
            <a:r>
              <a:rPr lang="ru-RU" sz="1000" dirty="0" smtClean="0">
                <a:solidFill>
                  <a:srgbClr val="002060"/>
                </a:solidFill>
              </a:rPr>
              <a:t>до 250 </a:t>
            </a:r>
            <a:r>
              <a:rPr lang="ru-RU" sz="1000" dirty="0" smtClean="0">
                <a:solidFill>
                  <a:srgbClr val="002060"/>
                </a:solidFill>
              </a:rPr>
              <a:t>кг.</a:t>
            </a:r>
          </a:p>
          <a:p>
            <a:pPr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002060"/>
                </a:solidFill>
              </a:rPr>
              <a:t>Время полёта: до 40 мин.</a:t>
            </a:r>
          </a:p>
          <a:p>
            <a:r>
              <a:rPr lang="ru-RU" sz="1000" dirty="0" smtClean="0">
                <a:solidFill>
                  <a:srgbClr val="002060"/>
                </a:solidFill>
              </a:rPr>
              <a:t>(</a:t>
            </a:r>
            <a:r>
              <a:rPr lang="ru-RU" sz="1000" b="1" dirty="0" smtClean="0">
                <a:solidFill>
                  <a:srgbClr val="002060"/>
                </a:solidFill>
              </a:rPr>
              <a:t>до 4 часов в турбокомпрессорной версии</a:t>
            </a:r>
            <a:r>
              <a:rPr lang="ru-RU" sz="1000" dirty="0" smtClean="0">
                <a:solidFill>
                  <a:srgbClr val="002060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002060"/>
                </a:solidFill>
              </a:rPr>
              <a:t>Время быстрой зарядки: 10 мин.</a:t>
            </a:r>
          </a:p>
          <a:p>
            <a:pPr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002060"/>
                </a:solidFill>
              </a:rPr>
              <a:t>Место зарядки: заправки электрокаров, бытовая сеть.</a:t>
            </a:r>
          </a:p>
          <a:p>
            <a:pPr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002060"/>
                </a:solidFill>
              </a:rPr>
              <a:t>Высота полёта: от 3 метров.</a:t>
            </a:r>
          </a:p>
          <a:p>
            <a:pPr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002060"/>
                </a:solidFill>
              </a:rPr>
              <a:t>Управление: обычный руль.</a:t>
            </a:r>
          </a:p>
          <a:p>
            <a:pPr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002060"/>
                </a:solidFill>
              </a:rPr>
              <a:t>Система помощи оператору в пилотируемом режиме.</a:t>
            </a:r>
          </a:p>
          <a:p>
            <a:pPr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002060"/>
                </a:solidFill>
              </a:rPr>
              <a:t>Дистанционно-управляемый и беспилотный режимы.</a:t>
            </a:r>
          </a:p>
          <a:p>
            <a:pPr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002060"/>
                </a:solidFill>
              </a:rPr>
              <a:t>Резервирование всех систем.</a:t>
            </a:r>
          </a:p>
          <a:p>
            <a:pPr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002060"/>
                </a:solidFill>
              </a:rPr>
              <a:t>Не нужны навыки для управления.</a:t>
            </a: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5980430" y="4283046"/>
            <a:ext cx="6350" cy="393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5986780" y="5006946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2354580" y="4816446"/>
            <a:ext cx="2184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7301230" y="4841846"/>
            <a:ext cx="590550" cy="59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Схема 44"/>
          <p:cNvGraphicFramePr/>
          <p:nvPr/>
        </p:nvGraphicFramePr>
        <p:xfrm>
          <a:off x="2797747" y="2123511"/>
          <a:ext cx="2974464" cy="300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0" r:lo="rId31" r:qs="rId32" r:cs="rId33"/>
          </a:graphicData>
        </a:graphic>
      </p:graphicFrame>
      <p:cxnSp>
        <p:nvCxnSpPr>
          <p:cNvPr id="46" name="Прямая со стрелкой 45"/>
          <p:cNvCxnSpPr/>
          <p:nvPr/>
        </p:nvCxnSpPr>
        <p:spPr>
          <a:xfrm>
            <a:off x="4089640" y="2517746"/>
            <a:ext cx="956813" cy="755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Анализ Рынка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E868-178E-0F4D-8A9A-79941EADC299}" type="datetime1">
              <a:rPr lang="ru-RU" smtClean="0"/>
              <a:pPr/>
              <a:t>19.08.2017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60E9-E116-4F2D-91B7-27BAC0D3A970}" type="slidenum">
              <a:rPr lang="ru-RU" smtClean="0"/>
              <a:pPr/>
              <a:t>12</a:t>
            </a:fld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1119530" y="1608835"/>
          <a:ext cx="4007458" cy="2711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32357" y="6436376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FF0000"/>
                </a:solidFill>
              </a:rPr>
              <a:t>*</a:t>
            </a:r>
            <a:r>
              <a:rPr lang="ru-RU" sz="800" dirty="0" smtClean="0"/>
              <a:t>   Приведены данные по рынку </a:t>
            </a:r>
            <a:r>
              <a:rPr lang="en-US" sz="800" dirty="0" smtClean="0"/>
              <a:t>ATV </a:t>
            </a:r>
            <a:r>
              <a:rPr lang="ru-RU" sz="800" dirty="0" smtClean="0"/>
              <a:t>техники США (из </a:t>
            </a:r>
            <a:r>
              <a:rPr lang="ru-RU" sz="800" dirty="0" smtClean="0">
                <a:hlinkClick r:id="rId7"/>
              </a:rPr>
              <a:t>источников</a:t>
            </a:r>
            <a:r>
              <a:rPr lang="ru-RU" sz="800" dirty="0" smtClean="0"/>
              <a:t>)</a:t>
            </a:r>
          </a:p>
          <a:p>
            <a:r>
              <a:rPr lang="ru-RU" sz="800" dirty="0" smtClean="0">
                <a:solidFill>
                  <a:srgbClr val="FF0000"/>
                </a:solidFill>
              </a:rPr>
              <a:t>**</a:t>
            </a:r>
            <a:r>
              <a:rPr lang="ru-RU" sz="800" dirty="0" smtClean="0"/>
              <a:t>  Приведены данные по рынку частных ЛА США без учета </a:t>
            </a:r>
            <a:r>
              <a:rPr lang="en-US" sz="800" dirty="0" smtClean="0"/>
              <a:t>Jet</a:t>
            </a:r>
            <a:r>
              <a:rPr lang="ru-RU" sz="800" dirty="0" smtClean="0"/>
              <a:t> </a:t>
            </a:r>
          </a:p>
          <a:p>
            <a:r>
              <a:rPr lang="ru-RU" sz="800" dirty="0" smtClean="0"/>
              <a:t>    (из источников – </a:t>
            </a:r>
            <a:r>
              <a:rPr lang="ru-RU" sz="800" dirty="0" smtClean="0">
                <a:hlinkClick r:id="rId8"/>
              </a:rPr>
              <a:t>1</a:t>
            </a:r>
            <a:r>
              <a:rPr lang="ru-RU" sz="800" dirty="0" smtClean="0"/>
              <a:t>, </a:t>
            </a:r>
            <a:r>
              <a:rPr lang="ru-RU" sz="800" dirty="0" smtClean="0">
                <a:hlinkClick r:id="rId9"/>
              </a:rPr>
              <a:t>2</a:t>
            </a:r>
            <a:r>
              <a:rPr lang="ru-RU" sz="800" dirty="0" smtClean="0"/>
              <a:t>, </a:t>
            </a:r>
            <a:r>
              <a:rPr lang="ru-RU" sz="800" dirty="0" smtClean="0">
                <a:hlinkClick r:id="rId10"/>
              </a:rPr>
              <a:t>3</a:t>
            </a:r>
            <a:r>
              <a:rPr lang="ru-RU" sz="800" dirty="0" smtClean="0"/>
              <a:t>, </a:t>
            </a:r>
            <a:r>
              <a:rPr lang="ru-RU" sz="800" dirty="0" smtClean="0">
                <a:hlinkClick r:id="rId11"/>
              </a:rPr>
              <a:t>4</a:t>
            </a:r>
            <a:r>
              <a:rPr lang="ru-RU" sz="800" dirty="0" smtClean="0"/>
              <a:t>)</a:t>
            </a:r>
          </a:p>
          <a:p>
            <a:r>
              <a:rPr lang="ru-RU" sz="800" dirty="0" smtClean="0">
                <a:solidFill>
                  <a:srgbClr val="FF0000"/>
                </a:solidFill>
              </a:rPr>
              <a:t>***</a:t>
            </a:r>
            <a:r>
              <a:rPr lang="ru-RU" sz="800" dirty="0" smtClean="0"/>
              <a:t> На примере рынка гидроциклов США (из источников – </a:t>
            </a:r>
            <a:r>
              <a:rPr lang="ru-RU" sz="800" dirty="0" smtClean="0">
                <a:hlinkClick r:id="rId12"/>
              </a:rPr>
              <a:t>5</a:t>
            </a:r>
            <a:r>
              <a:rPr lang="ru-RU" sz="800" dirty="0" smtClean="0"/>
              <a:t>, </a:t>
            </a:r>
            <a:r>
              <a:rPr lang="ru-RU" sz="800" dirty="0" smtClean="0">
                <a:hlinkClick r:id="rId13"/>
              </a:rPr>
              <a:t>6</a:t>
            </a:r>
            <a:r>
              <a:rPr lang="ru-RU" sz="800" dirty="0" smtClean="0"/>
              <a:t>)</a:t>
            </a:r>
            <a:endParaRPr lang="ru-RU" sz="800" dirty="0"/>
          </a:p>
        </p:txBody>
      </p:sp>
      <p:sp>
        <p:nvSpPr>
          <p:cNvPr id="9" name="Стрелка вниз 8"/>
          <p:cNvSpPr/>
          <p:nvPr/>
        </p:nvSpPr>
        <p:spPr>
          <a:xfrm>
            <a:off x="1453706" y="4227508"/>
            <a:ext cx="252442" cy="1907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2413919" y="4228443"/>
            <a:ext cx="252442" cy="1907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3373198" y="4234052"/>
            <a:ext cx="252442" cy="1907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349306" y="4245272"/>
            <a:ext cx="252442" cy="1907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960041" y="4206827"/>
          <a:ext cx="1933575" cy="1054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210788" y="5443097"/>
            <a:ext cx="3629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Прогнозируемая доля рынка</a:t>
            </a:r>
            <a:endParaRPr lang="ru-RU" sz="1200" b="1" dirty="0"/>
          </a:p>
        </p:txBody>
      </p:sp>
      <p:sp>
        <p:nvSpPr>
          <p:cNvPr id="15" name="Правая фигурная скобка 14"/>
          <p:cNvSpPr/>
          <p:nvPr/>
        </p:nvSpPr>
        <p:spPr>
          <a:xfrm rot="5400000">
            <a:off x="2822179" y="3313254"/>
            <a:ext cx="400050" cy="3743325"/>
          </a:xfrm>
          <a:prstGeom prst="rightBrace">
            <a:avLst/>
          </a:prstGeom>
          <a:ln w="31750" cmpd="sng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1885430" y="4186519"/>
          <a:ext cx="1933575" cy="1054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17" name="Диаграмма 16"/>
          <p:cNvGraphicFramePr/>
          <p:nvPr/>
        </p:nvGraphicFramePr>
        <p:xfrm>
          <a:off x="2874737" y="4198798"/>
          <a:ext cx="1933575" cy="1054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3825255" y="4197917"/>
          <a:ext cx="1933575" cy="1054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19" name="Схема 18"/>
          <p:cNvGraphicFramePr/>
          <p:nvPr/>
        </p:nvGraphicFramePr>
        <p:xfrm>
          <a:off x="5689052" y="1518413"/>
          <a:ext cx="3705102" cy="270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20" name="Схема 19"/>
          <p:cNvGraphicFramePr/>
          <p:nvPr/>
        </p:nvGraphicFramePr>
        <p:xfrm>
          <a:off x="6751242" y="1822592"/>
          <a:ext cx="1762125" cy="1393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21" name="Схема 20"/>
          <p:cNvGraphicFramePr/>
          <p:nvPr/>
        </p:nvGraphicFramePr>
        <p:xfrm>
          <a:off x="5036742" y="1851168"/>
          <a:ext cx="5010150" cy="2762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046267" y="1784492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Инфраструктура</a:t>
            </a:r>
            <a:endParaRPr lang="ru-RU" sz="1200" b="1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5074843" y="2024827"/>
            <a:ext cx="1476374" cy="1667409"/>
            <a:chOff x="1781175" y="-8242"/>
            <a:chExt cx="1476374" cy="1667409"/>
          </a:xfrm>
          <a:gradFill flip="none" rotWithShape="1">
            <a:gsLst>
              <a:gs pos="0">
                <a:srgbClr val="8275DE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1781175" y="-8242"/>
              <a:ext cx="1476374" cy="819150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ln w="15875">
              <a:solidFill>
                <a:srgbClr val="F0A62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/>
              <a:r>
                <a:rPr lang="ru-RU" sz="800" b="1" dirty="0" smtClean="0">
                  <a:solidFill>
                    <a:schemeClr val="tx1"/>
                  </a:solidFill>
                </a:rPr>
                <a:t>Процессы:</a:t>
              </a:r>
            </a:p>
            <a:p>
              <a:r>
                <a:rPr lang="ru-RU" sz="800" dirty="0" smtClean="0">
                  <a:solidFill>
                    <a:schemeClr val="tx1"/>
                  </a:solidFill>
                </a:rPr>
                <a:t>1. НИОКР. </a:t>
              </a:r>
            </a:p>
            <a:p>
              <a:r>
                <a:rPr lang="ru-RU" sz="800" dirty="0" smtClean="0">
                  <a:solidFill>
                    <a:schemeClr val="tx1"/>
                  </a:solidFill>
                </a:rPr>
                <a:t>2. Обратная связь пользователей.</a:t>
              </a:r>
            </a:p>
            <a:p>
              <a:r>
                <a:rPr lang="ru-RU" sz="800" dirty="0" smtClean="0">
                  <a:solidFill>
                    <a:schemeClr val="tx1"/>
                  </a:solidFill>
                </a:rPr>
                <a:t>3. Оптимизация производств.</a:t>
              </a:r>
            </a:p>
            <a:p>
              <a:r>
                <a:rPr lang="ru-RU" sz="800" dirty="0" smtClean="0">
                  <a:solidFill>
                    <a:schemeClr val="tx1"/>
                  </a:solidFill>
                </a:rPr>
                <a:t>4. Продвижение и маркетинг. </a:t>
              </a:r>
            </a:p>
            <a:p>
              <a:endParaRPr lang="ru-RU" dirty="0" smtClean="0">
                <a:solidFill>
                  <a:schemeClr val="tx1"/>
                </a:solidFill>
              </a:endParaRPr>
            </a:p>
            <a:p>
              <a:endParaRPr lang="ru-RU" dirty="0" smtClean="0">
                <a:solidFill>
                  <a:schemeClr val="tx1"/>
                </a:solidFill>
              </a:endParaRPr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/>
            </a:p>
          </p:txBody>
        </p:sp>
        <p:sp>
          <p:nvSpPr>
            <p:cNvPr id="25" name="Скругленный прямоугольник 4"/>
            <p:cNvSpPr/>
            <p:nvPr/>
          </p:nvSpPr>
          <p:spPr>
            <a:xfrm>
              <a:off x="1884463" y="1162798"/>
              <a:ext cx="1241222" cy="496369"/>
            </a:xfrm>
            <a:prstGeom prst="rect">
              <a:avLst/>
            </a:prstGeom>
            <a:grpFill/>
            <a:sp3d extrusionH="76200" contourW="31750">
              <a:bevelT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53340" rIns="71120" bIns="5334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 dirty="0"/>
            </a:p>
          </p:txBody>
        </p:sp>
      </p:grpSp>
      <p:sp>
        <p:nvSpPr>
          <p:cNvPr id="26" name="Скругленный прямоугольник 25"/>
          <p:cNvSpPr/>
          <p:nvPr/>
        </p:nvSpPr>
        <p:spPr>
          <a:xfrm>
            <a:off x="5084368" y="2849783"/>
            <a:ext cx="1476374" cy="879217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15875">
            <a:solidFill>
              <a:srgbClr val="F0A621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>
            <a:noAutofit/>
          </a:bodyPr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Партнеры:</a:t>
            </a:r>
          </a:p>
          <a:p>
            <a:r>
              <a:rPr lang="ru-RU" sz="800" dirty="0" smtClean="0">
                <a:solidFill>
                  <a:schemeClr val="tx1"/>
                </a:solidFill>
              </a:rPr>
              <a:t>1. Производители сырья и компонентов.</a:t>
            </a:r>
          </a:p>
          <a:p>
            <a:r>
              <a:rPr lang="ru-RU" sz="800" dirty="0" smtClean="0">
                <a:solidFill>
                  <a:schemeClr val="tx1"/>
                </a:solidFill>
              </a:rPr>
              <a:t>2. Инновационный центр Сколково.</a:t>
            </a:r>
          </a:p>
          <a:p>
            <a:r>
              <a:rPr lang="ru-RU" sz="800" dirty="0" smtClean="0">
                <a:solidFill>
                  <a:schemeClr val="tx1"/>
                </a:solidFill>
              </a:rPr>
              <a:t>3. Дилерские сети.</a:t>
            </a:r>
          </a:p>
          <a:p>
            <a:r>
              <a:rPr lang="ru-RU" sz="800" dirty="0" smtClean="0">
                <a:solidFill>
                  <a:schemeClr val="tx1"/>
                </a:solidFill>
              </a:rPr>
              <a:t>4. Инвесторы.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093893" y="3741537"/>
            <a:ext cx="1476374" cy="819150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15875">
            <a:solidFill>
              <a:srgbClr val="F0A621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Ресурсы:</a:t>
            </a:r>
          </a:p>
          <a:p>
            <a:r>
              <a:rPr lang="ru-RU" sz="800" dirty="0" smtClean="0">
                <a:solidFill>
                  <a:schemeClr val="tx1"/>
                </a:solidFill>
              </a:rPr>
              <a:t>1. Команда проекта.</a:t>
            </a:r>
          </a:p>
          <a:p>
            <a:r>
              <a:rPr lang="ru-RU" sz="800" dirty="0" smtClean="0">
                <a:solidFill>
                  <a:schemeClr val="tx1"/>
                </a:solidFill>
              </a:rPr>
              <a:t>2. Патенты, свидетельства.</a:t>
            </a:r>
          </a:p>
          <a:p>
            <a:r>
              <a:rPr lang="ru-RU" sz="800" dirty="0" smtClean="0">
                <a:solidFill>
                  <a:schemeClr val="tx1"/>
                </a:solidFill>
              </a:rPr>
              <a:t>3. Инвестиции.</a:t>
            </a:r>
          </a:p>
          <a:p>
            <a:r>
              <a:rPr lang="ru-RU" sz="800" dirty="0" smtClean="0">
                <a:solidFill>
                  <a:schemeClr val="tx1"/>
                </a:solidFill>
              </a:rPr>
              <a:t>4. Технопарк Сколково.</a:t>
            </a:r>
          </a:p>
          <a:p>
            <a:r>
              <a:rPr lang="ru-RU" sz="800" dirty="0" smtClean="0">
                <a:solidFill>
                  <a:schemeClr val="tx1"/>
                </a:solidFill>
              </a:rPr>
              <a:t>5. Партнерские договора.</a:t>
            </a:r>
          </a:p>
          <a:p>
            <a:endParaRPr lang="ru-RU" sz="800" b="1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798868" y="2005777"/>
            <a:ext cx="1476374" cy="1059917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15875">
            <a:solidFill>
              <a:srgbClr val="F0A621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Предлагаемая ценность:</a:t>
            </a:r>
          </a:p>
          <a:p>
            <a:r>
              <a:rPr lang="ru-RU" sz="800" dirty="0" smtClean="0">
                <a:solidFill>
                  <a:schemeClr val="tx1"/>
                </a:solidFill>
              </a:rPr>
              <a:t>1. Новизна.</a:t>
            </a:r>
          </a:p>
          <a:p>
            <a:r>
              <a:rPr lang="ru-RU" sz="800" dirty="0" smtClean="0">
                <a:solidFill>
                  <a:schemeClr val="tx1"/>
                </a:solidFill>
              </a:rPr>
              <a:t>2. Цена.</a:t>
            </a:r>
          </a:p>
          <a:p>
            <a:r>
              <a:rPr lang="ru-RU" sz="800" dirty="0" smtClean="0">
                <a:solidFill>
                  <a:schemeClr val="tx1"/>
                </a:solidFill>
              </a:rPr>
              <a:t>3. Простота и удобство эксплуатации, безопасность.</a:t>
            </a:r>
          </a:p>
          <a:p>
            <a:r>
              <a:rPr lang="ru-RU" sz="800" dirty="0" smtClean="0">
                <a:solidFill>
                  <a:schemeClr val="tx1"/>
                </a:solidFill>
              </a:rPr>
              <a:t>4. Гибкость применения.</a:t>
            </a:r>
          </a:p>
          <a:p>
            <a:r>
              <a:rPr lang="ru-RU" sz="800" dirty="0" smtClean="0">
                <a:solidFill>
                  <a:schemeClr val="tx1"/>
                </a:solidFill>
              </a:rPr>
              <a:t>5. Обратная связь с производителем.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798868" y="3074321"/>
            <a:ext cx="1476374" cy="1518249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15875">
            <a:solidFill>
              <a:srgbClr val="F0A621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Ценообразование:</a:t>
            </a:r>
          </a:p>
          <a:p>
            <a:r>
              <a:rPr lang="ru-RU" sz="800" dirty="0" smtClean="0">
                <a:solidFill>
                  <a:schemeClr val="tx1"/>
                </a:solidFill>
              </a:rPr>
              <a:t>1.  Ценообразование на основе себестоимости.</a:t>
            </a:r>
          </a:p>
          <a:p>
            <a:r>
              <a:rPr lang="ru-RU" sz="800" dirty="0" smtClean="0">
                <a:solidFill>
                  <a:schemeClr val="tx1"/>
                </a:solidFill>
              </a:rPr>
              <a:t>2. Гибкое ценообразование (комплектации, дилерские наценки, логистика).</a:t>
            </a:r>
          </a:p>
          <a:p>
            <a:r>
              <a:rPr lang="ru-RU" sz="800" dirty="0" smtClean="0">
                <a:solidFill>
                  <a:schemeClr val="tx1"/>
                </a:solidFill>
              </a:rPr>
              <a:t>3. Системы скидок.</a:t>
            </a:r>
          </a:p>
          <a:p>
            <a:r>
              <a:rPr lang="ru-RU" sz="800" dirty="0" smtClean="0">
                <a:solidFill>
                  <a:schemeClr val="tx1"/>
                </a:solidFill>
              </a:rPr>
              <a:t>4. Стратегия выхода на рынок – «Быстрое проникновение»: низкая цена и усиленное    продвижение.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60767" y="1774967"/>
            <a:ext cx="1543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Предложение</a:t>
            </a:r>
            <a:endParaRPr lang="ru-RU" sz="1200" b="1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491143" y="2013462"/>
            <a:ext cx="1476374" cy="646791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15875">
            <a:solidFill>
              <a:srgbClr val="F0A621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Взаимоотношения:</a:t>
            </a:r>
          </a:p>
          <a:p>
            <a:r>
              <a:rPr lang="ru-RU" sz="800" dirty="0" smtClean="0">
                <a:solidFill>
                  <a:schemeClr val="tx1"/>
                </a:solidFill>
              </a:rPr>
              <a:t>1. Персональное обслуживание.</a:t>
            </a:r>
          </a:p>
          <a:p>
            <a:r>
              <a:rPr lang="ru-RU" sz="800" dirty="0" smtClean="0">
                <a:solidFill>
                  <a:schemeClr val="tx1"/>
                </a:solidFill>
              </a:rPr>
              <a:t>2. Сообщество клиентов.</a:t>
            </a:r>
          </a:p>
          <a:p>
            <a:r>
              <a:rPr lang="ru-RU" sz="800" dirty="0" smtClean="0">
                <a:solidFill>
                  <a:schemeClr val="tx1"/>
                </a:solidFill>
              </a:rPr>
              <a:t>3. Совместная работа.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8491143" y="2657271"/>
            <a:ext cx="1476374" cy="779360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15875">
            <a:solidFill>
              <a:srgbClr val="F0A621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Каналы продаж:</a:t>
            </a:r>
          </a:p>
          <a:p>
            <a:r>
              <a:rPr lang="ru-RU" sz="800" dirty="0" smtClean="0">
                <a:solidFill>
                  <a:schemeClr val="tx1"/>
                </a:solidFill>
              </a:rPr>
              <a:t>1. Дилерские сети.</a:t>
            </a:r>
          </a:p>
          <a:p>
            <a:r>
              <a:rPr lang="ru-RU" sz="800" dirty="0" smtClean="0">
                <a:solidFill>
                  <a:schemeClr val="tx1"/>
                </a:solidFill>
              </a:rPr>
              <a:t>2. Дистрибьюторы.</a:t>
            </a:r>
          </a:p>
          <a:p>
            <a:r>
              <a:rPr lang="ru-RU" sz="800" dirty="0" smtClean="0">
                <a:solidFill>
                  <a:schemeClr val="tx1"/>
                </a:solidFill>
              </a:rPr>
              <a:t>3. </a:t>
            </a:r>
            <a:r>
              <a:rPr lang="ru-RU" sz="800" dirty="0" err="1" smtClean="0">
                <a:solidFill>
                  <a:schemeClr val="tx1"/>
                </a:solidFill>
              </a:rPr>
              <a:t>Бизнес-потребители</a:t>
            </a:r>
            <a:r>
              <a:rPr lang="ru-RU" sz="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800" dirty="0" smtClean="0">
                <a:solidFill>
                  <a:schemeClr val="tx1"/>
                </a:solidFill>
              </a:rPr>
              <a:t>3. Электронная коммерция (продажа </a:t>
            </a:r>
            <a:r>
              <a:rPr lang="ru-RU" sz="800" dirty="0" err="1" smtClean="0">
                <a:solidFill>
                  <a:schemeClr val="tx1"/>
                </a:solidFill>
              </a:rPr>
              <a:t>КИТов</a:t>
            </a:r>
            <a:r>
              <a:rPr lang="ru-RU" sz="800" dirty="0" smtClean="0">
                <a:solidFill>
                  <a:schemeClr val="tx1"/>
                </a:solidFill>
              </a:rPr>
              <a:t>).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491143" y="3436631"/>
            <a:ext cx="1476374" cy="1147312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15875">
            <a:solidFill>
              <a:srgbClr val="F0A621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Целевая аудитория:</a:t>
            </a:r>
          </a:p>
          <a:p>
            <a:r>
              <a:rPr lang="ru-RU" sz="800" dirty="0" smtClean="0">
                <a:solidFill>
                  <a:schemeClr val="tx1"/>
                </a:solidFill>
              </a:rPr>
              <a:t>1. Жители горных регионов.</a:t>
            </a:r>
          </a:p>
          <a:p>
            <a:r>
              <a:rPr lang="ru-RU" sz="800" dirty="0" smtClean="0">
                <a:solidFill>
                  <a:schemeClr val="tx1"/>
                </a:solidFill>
              </a:rPr>
              <a:t>2. Покупатели частных ЛА (кроме </a:t>
            </a:r>
            <a:r>
              <a:rPr lang="en-US" sz="800" dirty="0" smtClean="0">
                <a:solidFill>
                  <a:schemeClr val="tx1"/>
                </a:solidFill>
              </a:rPr>
              <a:t>Jet)</a:t>
            </a:r>
            <a:r>
              <a:rPr lang="ru-RU" sz="800" dirty="0" smtClean="0">
                <a:solidFill>
                  <a:schemeClr val="tx1"/>
                </a:solidFill>
              </a:rPr>
              <a:t> и </a:t>
            </a:r>
            <a:r>
              <a:rPr lang="en-US" sz="800" dirty="0" smtClean="0">
                <a:solidFill>
                  <a:schemeClr val="tx1"/>
                </a:solidFill>
              </a:rPr>
              <a:t>ATV </a:t>
            </a:r>
            <a:r>
              <a:rPr lang="ru-RU" sz="800" dirty="0" smtClean="0">
                <a:solidFill>
                  <a:schemeClr val="tx1"/>
                </a:solidFill>
              </a:rPr>
              <a:t>техники. </a:t>
            </a:r>
          </a:p>
          <a:p>
            <a:r>
              <a:rPr lang="ru-RU" sz="800" dirty="0" smtClean="0">
                <a:solidFill>
                  <a:schemeClr val="tx1"/>
                </a:solidFill>
              </a:rPr>
              <a:t>3. </a:t>
            </a:r>
            <a:r>
              <a:rPr lang="ru-RU" sz="800" dirty="0" err="1" smtClean="0">
                <a:solidFill>
                  <a:schemeClr val="tx1"/>
                </a:solidFill>
              </a:rPr>
              <a:t>Компании-эксплуатанты</a:t>
            </a:r>
            <a:r>
              <a:rPr lang="ru-RU" sz="800" dirty="0" smtClean="0">
                <a:solidFill>
                  <a:schemeClr val="tx1"/>
                </a:solidFill>
              </a:rPr>
              <a:t> ЛЭП и инженерных </a:t>
            </a:r>
            <a:r>
              <a:rPr lang="ru-RU" sz="800" dirty="0" err="1" smtClean="0">
                <a:solidFill>
                  <a:schemeClr val="tx1"/>
                </a:solidFill>
              </a:rPr>
              <a:t>сооруж-й</a:t>
            </a:r>
            <a:r>
              <a:rPr lang="ru-RU" sz="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800" dirty="0" smtClean="0">
                <a:solidFill>
                  <a:schemeClr val="tx1"/>
                </a:solidFill>
              </a:rPr>
              <a:t>4. Транспортные компании.</a:t>
            </a:r>
          </a:p>
          <a:p>
            <a:r>
              <a:rPr lang="ru-RU" sz="800" dirty="0" smtClean="0">
                <a:solidFill>
                  <a:schemeClr val="tx1"/>
                </a:solidFill>
              </a:rPr>
              <a:t>5. Армия, службы спасения.</a:t>
            </a:r>
          </a:p>
          <a:p>
            <a:r>
              <a:rPr lang="ru-RU" sz="800" dirty="0" smtClean="0">
                <a:solidFill>
                  <a:schemeClr val="tx1"/>
                </a:solidFill>
              </a:rPr>
              <a:t>6. Индустрия развлечений.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475267" y="1774967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Покупатели</a:t>
            </a:r>
            <a:endParaRPr lang="ru-RU" sz="1200" b="1" dirty="0"/>
          </a:p>
        </p:txBody>
      </p:sp>
      <p:graphicFrame>
        <p:nvGraphicFramePr>
          <p:cNvPr id="35" name="Схема 34"/>
          <p:cNvGraphicFramePr/>
          <p:nvPr/>
        </p:nvGraphicFramePr>
        <p:xfrm>
          <a:off x="5027217" y="4640884"/>
          <a:ext cx="5029200" cy="1409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sp>
        <p:nvSpPr>
          <p:cNvPr id="36" name="Скругленный прямоугольник 35"/>
          <p:cNvSpPr/>
          <p:nvPr/>
        </p:nvSpPr>
        <p:spPr>
          <a:xfrm>
            <a:off x="5095000" y="4680092"/>
            <a:ext cx="2015676" cy="1326417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15875">
            <a:solidFill>
              <a:srgbClr val="F0A621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Структура затрат:</a:t>
            </a:r>
          </a:p>
          <a:p>
            <a:r>
              <a:rPr lang="ru-RU" sz="800" dirty="0" smtClean="0">
                <a:solidFill>
                  <a:schemeClr val="tx1"/>
                </a:solidFill>
              </a:rPr>
              <a:t>1. Сырье, комплектующие.</a:t>
            </a:r>
          </a:p>
          <a:p>
            <a:r>
              <a:rPr lang="ru-RU" sz="800" dirty="0" smtClean="0">
                <a:solidFill>
                  <a:schemeClr val="tx1"/>
                </a:solidFill>
              </a:rPr>
              <a:t>2. Лицензионные выплаты.</a:t>
            </a:r>
          </a:p>
          <a:p>
            <a:r>
              <a:rPr lang="ru-RU" sz="800" dirty="0" smtClean="0">
                <a:solidFill>
                  <a:schemeClr val="tx1"/>
                </a:solidFill>
              </a:rPr>
              <a:t>3. Аренда площадей.</a:t>
            </a:r>
          </a:p>
          <a:p>
            <a:r>
              <a:rPr lang="ru-RU" sz="800" dirty="0" smtClean="0">
                <a:solidFill>
                  <a:schemeClr val="tx1"/>
                </a:solidFill>
              </a:rPr>
              <a:t>4. Фонд оплаты труда.</a:t>
            </a:r>
          </a:p>
          <a:p>
            <a:r>
              <a:rPr lang="ru-RU" sz="800" dirty="0" smtClean="0">
                <a:solidFill>
                  <a:schemeClr val="tx1"/>
                </a:solidFill>
              </a:rPr>
              <a:t>5. Реклама и продвижение.</a:t>
            </a:r>
          </a:p>
          <a:p>
            <a:r>
              <a:rPr lang="ru-RU" sz="800" dirty="0" smtClean="0">
                <a:solidFill>
                  <a:schemeClr val="tx1"/>
                </a:solidFill>
              </a:rPr>
              <a:t>6. </a:t>
            </a:r>
            <a:r>
              <a:rPr lang="ru-RU" sz="800" dirty="0" err="1" smtClean="0">
                <a:solidFill>
                  <a:schemeClr val="tx1"/>
                </a:solidFill>
              </a:rPr>
              <a:t>Брендинг</a:t>
            </a:r>
            <a:r>
              <a:rPr lang="ru-RU" sz="800" dirty="0" smtClean="0">
                <a:solidFill>
                  <a:schemeClr val="tx1"/>
                </a:solidFill>
              </a:rPr>
              <a:t> и имидж.</a:t>
            </a:r>
          </a:p>
          <a:p>
            <a:r>
              <a:rPr lang="ru-RU" sz="800" dirty="0" smtClean="0">
                <a:solidFill>
                  <a:schemeClr val="tx1"/>
                </a:solidFill>
              </a:rPr>
              <a:t>7. Инструмент и оборудование.</a:t>
            </a:r>
          </a:p>
          <a:p>
            <a:r>
              <a:rPr lang="ru-RU" sz="800" dirty="0" smtClean="0">
                <a:solidFill>
                  <a:schemeClr val="tx1"/>
                </a:solidFill>
              </a:rPr>
              <a:t>8. Транспорт и логистика.</a:t>
            </a:r>
          </a:p>
          <a:p>
            <a:r>
              <a:rPr lang="ru-RU" sz="800" dirty="0" smtClean="0">
                <a:solidFill>
                  <a:schemeClr val="tx1"/>
                </a:solidFill>
              </a:rPr>
              <a:t>9. Сертификация и испытания.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973317" y="4680092"/>
            <a:ext cx="2018199" cy="1325092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15875">
            <a:solidFill>
              <a:srgbClr val="F0A621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Структура доходов:</a:t>
            </a:r>
          </a:p>
          <a:p>
            <a:r>
              <a:rPr lang="ru-RU" sz="800" dirty="0" smtClean="0">
                <a:solidFill>
                  <a:schemeClr val="tx1"/>
                </a:solidFill>
              </a:rPr>
              <a:t>1. Продажа продукта  в сборе.</a:t>
            </a:r>
          </a:p>
          <a:p>
            <a:r>
              <a:rPr lang="ru-RU" sz="800" dirty="0" smtClean="0">
                <a:solidFill>
                  <a:schemeClr val="tx1"/>
                </a:solidFill>
              </a:rPr>
              <a:t>2. Продажа запчастей и сервисное обслуживание.</a:t>
            </a:r>
          </a:p>
          <a:p>
            <a:r>
              <a:rPr lang="ru-RU" sz="800" dirty="0" smtClean="0">
                <a:solidFill>
                  <a:schemeClr val="tx1"/>
                </a:solidFill>
              </a:rPr>
              <a:t>3. Предоставление  сервисных услуг.</a:t>
            </a:r>
          </a:p>
          <a:p>
            <a:r>
              <a:rPr lang="ru-RU" sz="800" dirty="0" smtClean="0">
                <a:solidFill>
                  <a:schemeClr val="tx1"/>
                </a:solidFill>
              </a:rPr>
              <a:t>4. Продажа технологий и интеллектуальной собственности в сферы авиации, БПЛА и систем помощи водителю.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95038" y="4617840"/>
            <a:ext cx="898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Финансы</a:t>
            </a:r>
            <a:endParaRPr lang="ru-RU" sz="12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800354" y="5758196"/>
            <a:ext cx="41487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Прогноз продаж на рынке США:</a:t>
            </a:r>
            <a:r>
              <a:rPr lang="ru-RU" sz="1600" b="1" dirty="0" smtClean="0">
                <a:solidFill>
                  <a:srgbClr val="00B050"/>
                </a:solidFill>
              </a:rPr>
              <a:t> </a:t>
            </a:r>
            <a:r>
              <a:rPr lang="ru-RU" sz="1600" b="1" dirty="0" smtClean="0">
                <a:hlinkClick r:id="rId38"/>
              </a:rPr>
              <a:t>192 тысячи единиц</a:t>
            </a:r>
            <a:r>
              <a:rPr lang="ru-RU" sz="1600" b="1" dirty="0" smtClean="0"/>
              <a:t>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за 6,5 лет, выручка – до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 $9,6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млрд.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50227" y="1012767"/>
            <a:ext cx="98000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Модель работы: производство в России – продажа в виде 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KIT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-</a:t>
            </a: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</a:rPr>
              <a:t>ов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 по всему миру.   Целевой рынок – США.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090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ОСНОВНЫЕ КОНКУРЕНТЫ И АНАЛОГИ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E868-178E-0F4D-8A9A-79941EADC299}" type="datetime1">
              <a:rPr lang="ru-RU" smtClean="0"/>
              <a:pPr/>
              <a:t>19.08.2017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60E9-E116-4F2D-91B7-27BAC0D3A970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8" name="Рисунок 7" descr="e-volo-vc200-volocopter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8434" y="1724976"/>
            <a:ext cx="2340000" cy="1387579"/>
          </a:xfrm>
          <a:prstGeom prst="rect">
            <a:avLst/>
          </a:prstGeom>
        </p:spPr>
      </p:pic>
      <p:pic>
        <p:nvPicPr>
          <p:cNvPr id="9" name="Рисунок 8" descr="malloy-aeronautics-hoverbike-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476" y="4645077"/>
            <a:ext cx="2340000" cy="1316641"/>
          </a:xfrm>
          <a:prstGeom prst="rect">
            <a:avLst/>
          </a:prstGeom>
        </p:spPr>
      </p:pic>
      <p:pic>
        <p:nvPicPr>
          <p:cNvPr id="10" name="Рисунок 9" descr="jetpack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3842" y="4119096"/>
            <a:ext cx="2340000" cy="1866518"/>
          </a:xfrm>
          <a:prstGeom prst="rect">
            <a:avLst/>
          </a:prstGeom>
        </p:spPr>
      </p:pic>
      <p:pic>
        <p:nvPicPr>
          <p:cNvPr id="11" name="Рисунок 10" descr="home6_118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58185" y="1301801"/>
            <a:ext cx="2340000" cy="1445439"/>
          </a:xfrm>
          <a:prstGeom prst="rect">
            <a:avLst/>
          </a:prstGeom>
        </p:spPr>
      </p:pic>
      <p:pic>
        <p:nvPicPr>
          <p:cNvPr id="12" name="Рисунок 11" descr="ehang-18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670" y="3146525"/>
            <a:ext cx="2340000" cy="1349400"/>
          </a:xfrm>
          <a:prstGeom prst="rect">
            <a:avLst/>
          </a:prstGeom>
        </p:spPr>
      </p:pic>
      <p:pic>
        <p:nvPicPr>
          <p:cNvPr id="13" name="Рисунок 12" descr="mosquitoFligh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5547" y="2762750"/>
            <a:ext cx="2340000" cy="13279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3913" y="1716568"/>
            <a:ext cx="2336437" cy="169277"/>
          </a:xfrm>
          <a:prstGeom prst="rect">
            <a:avLst/>
          </a:prstGeom>
          <a:solidFill>
            <a:schemeClr val="accent5">
              <a:lumMod val="60000"/>
              <a:lumOff val="40000"/>
              <a:alpha val="35000"/>
            </a:schemeClr>
          </a:solidFill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100" dirty="0" smtClean="0"/>
              <a:t>E-volo, </a:t>
            </a:r>
            <a:r>
              <a:rPr lang="ru-RU" sz="1100" dirty="0" smtClean="0"/>
              <a:t>Германия. Прототип.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69150" y="1325442"/>
            <a:ext cx="2305051" cy="169277"/>
          </a:xfrm>
          <a:prstGeom prst="rect">
            <a:avLst/>
          </a:prstGeom>
          <a:solidFill>
            <a:schemeClr val="accent5">
              <a:lumMod val="60000"/>
              <a:lumOff val="40000"/>
              <a:alpha val="35000"/>
            </a:schemeClr>
          </a:solidFill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100" dirty="0" smtClean="0"/>
              <a:t>Aero-X</a:t>
            </a:r>
            <a:r>
              <a:rPr lang="ru-RU" sz="1100" dirty="0" smtClean="0"/>
              <a:t>, США. Эскиз.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9242" y="3141453"/>
            <a:ext cx="2331107" cy="169277"/>
          </a:xfrm>
          <a:prstGeom prst="rect">
            <a:avLst/>
          </a:prstGeom>
          <a:solidFill>
            <a:schemeClr val="accent5">
              <a:lumMod val="60000"/>
              <a:lumOff val="40000"/>
              <a:alpha val="35000"/>
            </a:schemeClr>
          </a:solidFill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100" dirty="0" err="1" smtClean="0"/>
              <a:t>Ehang</a:t>
            </a:r>
            <a:r>
              <a:rPr lang="en-US" sz="1100" dirty="0" smtClean="0"/>
              <a:t> 184, </a:t>
            </a:r>
            <a:r>
              <a:rPr lang="ru-RU" sz="1100" dirty="0" smtClean="0"/>
              <a:t>Китай. Прототип.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1069" y="4636679"/>
            <a:ext cx="2349281" cy="169277"/>
          </a:xfrm>
          <a:prstGeom prst="rect">
            <a:avLst/>
          </a:prstGeom>
          <a:solidFill>
            <a:schemeClr val="accent5">
              <a:lumMod val="60000"/>
              <a:lumOff val="40000"/>
              <a:alpha val="35000"/>
            </a:schemeClr>
          </a:solidFill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100" dirty="0" smtClean="0"/>
              <a:t>MA Hover, </a:t>
            </a:r>
            <a:r>
              <a:rPr lang="ru-RU" sz="1100" dirty="0" smtClean="0"/>
              <a:t>Британия. Прототип.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65198" y="2750328"/>
            <a:ext cx="2314775" cy="169277"/>
          </a:xfrm>
          <a:prstGeom prst="rect">
            <a:avLst/>
          </a:prstGeom>
          <a:solidFill>
            <a:schemeClr val="accent5">
              <a:lumMod val="60000"/>
              <a:lumOff val="40000"/>
              <a:alpha val="35000"/>
            </a:schemeClr>
          </a:solidFill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100" dirty="0" smtClean="0"/>
              <a:t>Сверхлёгкие вертолёты</a:t>
            </a:r>
            <a:r>
              <a:rPr lang="en-US" sz="1100" dirty="0" smtClean="0"/>
              <a:t> </a:t>
            </a:r>
            <a:r>
              <a:rPr lang="ru-RU" sz="1100" dirty="0" smtClean="0"/>
              <a:t>(</a:t>
            </a:r>
            <a:r>
              <a:rPr lang="en-US" sz="1100" dirty="0" smtClean="0"/>
              <a:t>Mosquito</a:t>
            </a:r>
            <a:r>
              <a:rPr lang="ru-RU" sz="1100" dirty="0" smtClean="0"/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69150" y="5638914"/>
            <a:ext cx="2314007" cy="338554"/>
          </a:xfrm>
          <a:prstGeom prst="rect">
            <a:avLst/>
          </a:prstGeom>
          <a:solidFill>
            <a:schemeClr val="accent5">
              <a:lumMod val="60000"/>
              <a:lumOff val="40000"/>
              <a:alpha val="35000"/>
            </a:schemeClr>
          </a:solidFill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100" dirty="0" smtClean="0"/>
              <a:t>Martin Jetpack</a:t>
            </a:r>
            <a:r>
              <a:rPr lang="ru-RU" sz="1100" dirty="0" smtClean="0"/>
              <a:t>, Н. Зеландия. </a:t>
            </a:r>
          </a:p>
          <a:p>
            <a:r>
              <a:rPr lang="ru-RU" sz="1100" dirty="0" smtClean="0"/>
              <a:t> Предсерийный образец.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2842579" y="1325443"/>
          <a:ext cx="4309826" cy="4644981"/>
        </p:xfrm>
        <a:graphic>
          <a:graphicData uri="http://schemas.openxmlformats.org/drawingml/2006/table">
            <a:tbl>
              <a:tblPr firstRow="1" bandRow="1"/>
              <a:tblGrid>
                <a:gridCol w="832779"/>
                <a:gridCol w="496721"/>
                <a:gridCol w="496721"/>
                <a:gridCol w="496721"/>
                <a:gridCol w="496721"/>
                <a:gridCol w="496721"/>
                <a:gridCol w="496721"/>
                <a:gridCol w="496721"/>
              </a:tblGrid>
              <a:tr h="295354"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0" marR="0" marT="0" marB="0" anchor="ctr" anchorCtr="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 smtClean="0"/>
                        <a:t>E-volo</a:t>
                      </a:r>
                      <a:endParaRPr lang="ru-RU" sz="900" b="1" dirty="0"/>
                    </a:p>
                  </a:txBody>
                  <a:tcPr marL="0" marR="0" marT="0" marB="0" anchor="ctr" anchorCtr="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 err="1" smtClean="0"/>
                        <a:t>Ehang</a:t>
                      </a:r>
                      <a:endParaRPr lang="ru-RU" sz="900" b="1" dirty="0"/>
                    </a:p>
                  </a:txBody>
                  <a:tcPr marL="0" marR="0" marT="0" marB="0" anchor="ctr" anchorCtr="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 smtClean="0"/>
                        <a:t>MA</a:t>
                      </a:r>
                      <a:endParaRPr lang="ru-RU" sz="900" b="1" dirty="0"/>
                    </a:p>
                  </a:txBody>
                  <a:tcPr marL="0" marR="0" marT="0" marB="0" anchor="ctr" anchorCtr="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 smtClean="0"/>
                        <a:t>Aero-X</a:t>
                      </a:r>
                      <a:endParaRPr lang="ru-RU" sz="900" b="1" dirty="0"/>
                    </a:p>
                  </a:txBody>
                  <a:tcPr marL="0" marR="0" marT="0" marB="0" anchor="ctr" anchorCtr="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 smtClean="0"/>
                        <a:t>Mosquito</a:t>
                      </a:r>
                      <a:endParaRPr lang="ru-RU" sz="800" b="1" dirty="0"/>
                    </a:p>
                  </a:txBody>
                  <a:tcPr marL="0" marR="0" marT="0" marB="0" anchor="ctr" anchorCtr="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 smtClean="0"/>
                        <a:t>Martin</a:t>
                      </a:r>
                      <a:endParaRPr lang="ru-RU" sz="900" b="1" dirty="0"/>
                    </a:p>
                  </a:txBody>
                  <a:tcPr marL="0" marR="0" marT="0" marB="0" anchor="ctr" anchorCtr="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Гепард</a:t>
                      </a:r>
                      <a:endParaRPr lang="ru-RU" sz="900" b="1" dirty="0"/>
                    </a:p>
                  </a:txBody>
                  <a:tcPr marL="0" marR="0" marT="0" marB="0" anchor="ctr" anchorCtr="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95354"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/>
                        <a:t> Масса</a:t>
                      </a:r>
                      <a:endParaRPr lang="ru-RU" sz="900" b="0" dirty="0"/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hlinkClick r:id="rId8"/>
                        </a:rPr>
                        <a:t>300</a:t>
                      </a:r>
                      <a:r>
                        <a:rPr lang="en-US" sz="900" dirty="0" smtClean="0"/>
                        <a:t> </a:t>
                      </a:r>
                      <a:r>
                        <a:rPr lang="ru-RU" sz="900" dirty="0" smtClean="0"/>
                        <a:t>кг </a:t>
                      </a:r>
                      <a:r>
                        <a:rPr lang="ru-RU" sz="700" dirty="0" smtClean="0"/>
                        <a:t>(сухая)</a:t>
                      </a:r>
                      <a:endParaRPr lang="ru-RU" sz="700" dirty="0"/>
                    </a:p>
                  </a:txBody>
                  <a:tcPr marL="0" marR="0" marT="0" marB="0" anchor="ctr" anchorCtr="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9"/>
                        </a:rPr>
                        <a:t>200</a:t>
                      </a:r>
                      <a:r>
                        <a:rPr lang="ru-RU" sz="900" dirty="0" smtClean="0"/>
                        <a:t> кг</a:t>
                      </a:r>
                    </a:p>
                    <a:p>
                      <a:pPr algn="ctr"/>
                      <a:r>
                        <a:rPr lang="ru-RU" sz="700" dirty="0" smtClean="0"/>
                        <a:t>(сухая)</a:t>
                      </a:r>
                      <a:endParaRPr lang="ru-RU" sz="700" dirty="0"/>
                    </a:p>
                  </a:txBody>
                  <a:tcPr marL="0" marR="0" marT="0" marB="0"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hlinkClick r:id="rId10"/>
                        </a:rPr>
                        <a:t>180 кг</a:t>
                      </a:r>
                      <a:r>
                        <a:rPr lang="ru-RU" sz="900" dirty="0" smtClean="0"/>
                        <a:t> </a:t>
                      </a:r>
                      <a:r>
                        <a:rPr lang="ru-RU" sz="700" dirty="0" smtClean="0"/>
                        <a:t>(сухая)</a:t>
                      </a:r>
                    </a:p>
                  </a:txBody>
                  <a:tcPr marL="0" marR="0" marT="0" marB="0"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11"/>
                        </a:rPr>
                        <a:t>356 кг</a:t>
                      </a:r>
                      <a:endParaRPr lang="ru-RU" sz="9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/>
                        <a:t>(сухая)</a:t>
                      </a:r>
                    </a:p>
                  </a:txBody>
                  <a:tcPr marL="0" marR="0" marT="0" marB="0" anchor="ctr" anchorCtr="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hlinkClick r:id="rId12"/>
                        </a:rPr>
                        <a:t>115 </a:t>
                      </a:r>
                      <a:r>
                        <a:rPr lang="ru-RU" sz="900" dirty="0" smtClean="0">
                          <a:hlinkClick r:id="rId12"/>
                        </a:rPr>
                        <a:t>кг</a:t>
                      </a:r>
                      <a:endParaRPr lang="ru-RU" sz="9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/>
                        <a:t>(сухая)</a:t>
                      </a:r>
                    </a:p>
                  </a:txBody>
                  <a:tcPr marL="0" marR="0" marT="0" marB="0" anchor="ctr" anchorCtr="1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hlinkClick r:id="rId13"/>
                        </a:rPr>
                        <a:t>200</a:t>
                      </a:r>
                      <a:r>
                        <a:rPr lang="ru-RU" sz="900" dirty="0" smtClean="0"/>
                        <a:t> кг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/>
                        <a:t>(сухая)</a:t>
                      </a:r>
                    </a:p>
                  </a:txBody>
                  <a:tcPr marL="0" marR="0" marT="0" marB="0"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110 кг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/>
                        <a:t>(сухая)</a:t>
                      </a:r>
                    </a:p>
                  </a:txBody>
                  <a:tcPr marL="0" marR="0" marT="0" marB="0" anchor="ctr" anchorCtr="1">
                    <a:solidFill>
                      <a:srgbClr val="00B050"/>
                    </a:solidFill>
                  </a:tcPr>
                </a:tc>
              </a:tr>
              <a:tr h="300056"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/>
                        <a:t> Цена</a:t>
                      </a:r>
                      <a:endParaRPr lang="ru-RU" sz="900" b="0" dirty="0"/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от </a:t>
                      </a:r>
                      <a:r>
                        <a:rPr lang="en-US" sz="900" dirty="0" smtClean="0"/>
                        <a:t>$</a:t>
                      </a:r>
                      <a:r>
                        <a:rPr lang="ru-RU" sz="900" dirty="0" smtClean="0">
                          <a:hlinkClick r:id="rId14"/>
                        </a:rPr>
                        <a:t>16</a:t>
                      </a:r>
                      <a:r>
                        <a:rPr lang="en-US" sz="900" dirty="0" smtClean="0">
                          <a:hlinkClick r:id="rId14"/>
                        </a:rPr>
                        <a:t>0.000</a:t>
                      </a:r>
                      <a:endParaRPr lang="ru-RU" sz="900" dirty="0" smtClean="0"/>
                    </a:p>
                  </a:txBody>
                  <a:tcPr marL="0" marR="0" marT="0" marB="0" anchor="ctr" anchorCtr="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от </a:t>
                      </a:r>
                      <a:r>
                        <a:rPr lang="en-US" sz="900" dirty="0" smtClean="0"/>
                        <a:t>$</a:t>
                      </a:r>
                      <a:r>
                        <a:rPr lang="en-US" sz="900" dirty="0" smtClean="0">
                          <a:hlinkClick r:id="rId9"/>
                        </a:rPr>
                        <a:t>200.000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от </a:t>
                      </a:r>
                      <a:r>
                        <a:rPr lang="en-US" sz="900" dirty="0" smtClean="0"/>
                        <a:t>$</a:t>
                      </a:r>
                      <a:r>
                        <a:rPr lang="ru-RU" sz="900" dirty="0" smtClean="0">
                          <a:hlinkClick r:id="rId10"/>
                        </a:rPr>
                        <a:t>150.000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от </a:t>
                      </a:r>
                      <a:r>
                        <a:rPr lang="en-US" sz="900" dirty="0" smtClean="0"/>
                        <a:t>$</a:t>
                      </a:r>
                      <a:r>
                        <a:rPr lang="en-US" sz="900" dirty="0" smtClean="0">
                          <a:hlinkClick r:id="rId11"/>
                        </a:rPr>
                        <a:t>85.000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от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en-US" sz="900" baseline="0" dirty="0" smtClean="0"/>
                        <a:t>$</a:t>
                      </a:r>
                      <a:r>
                        <a:rPr lang="ru-RU" sz="900" baseline="0" dirty="0" smtClean="0">
                          <a:hlinkClick r:id="rId15"/>
                        </a:rPr>
                        <a:t>35.000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от</a:t>
                      </a:r>
                    </a:p>
                    <a:p>
                      <a:pPr algn="ctr"/>
                      <a:r>
                        <a:rPr lang="en-US" sz="900" dirty="0" smtClean="0"/>
                        <a:t>$</a:t>
                      </a:r>
                      <a:r>
                        <a:rPr lang="ru-RU" sz="900" dirty="0" smtClean="0">
                          <a:hlinkClick r:id="rId16"/>
                        </a:rPr>
                        <a:t>150.000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$</a:t>
                      </a:r>
                      <a:r>
                        <a:rPr lang="ru-RU" sz="900" dirty="0" smtClean="0"/>
                        <a:t>15.000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(</a:t>
                      </a:r>
                      <a:r>
                        <a:rPr lang="en-US" sz="800" dirty="0" smtClean="0"/>
                        <a:t>COGS</a:t>
                      </a:r>
                      <a:r>
                        <a:rPr lang="ru-RU" sz="800" dirty="0" smtClean="0"/>
                        <a:t>)</a:t>
                      </a:r>
                    </a:p>
                  </a:txBody>
                  <a:tcPr marL="0" marR="0" marT="0" marB="0" anchor="ctr" anchorCtr="1">
                    <a:solidFill>
                      <a:srgbClr val="00B050"/>
                    </a:solidFill>
                  </a:tcPr>
                </a:tc>
              </a:tr>
              <a:tr h="295354"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/>
                        <a:t> Время полёта</a:t>
                      </a:r>
                      <a:endParaRPr lang="ru-RU" sz="900" b="0" dirty="0"/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hlinkClick r:id="rId8"/>
                        </a:rPr>
                        <a:t>30 </a:t>
                      </a:r>
                      <a:r>
                        <a:rPr lang="ru-RU" sz="900" dirty="0" smtClean="0">
                          <a:hlinkClick r:id="rId8"/>
                        </a:rPr>
                        <a:t>мин</a:t>
                      </a:r>
                      <a:endParaRPr lang="ru-RU" sz="900" dirty="0" smtClean="0"/>
                    </a:p>
                  </a:txBody>
                  <a:tcPr marL="0" marR="0" marT="0" marB="0"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17"/>
                        </a:rPr>
                        <a:t>22 мин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10"/>
                        </a:rPr>
                        <a:t>25 мин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11"/>
                        </a:rPr>
                        <a:t>1,25 ч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12"/>
                        </a:rPr>
                        <a:t>60 мин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13"/>
                        </a:rPr>
                        <a:t>30 мин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40 мин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0056"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/>
                        <a:t> Автопилот /</a:t>
                      </a:r>
                    </a:p>
                    <a:p>
                      <a:pPr algn="l"/>
                      <a:r>
                        <a:rPr lang="ru-RU" sz="900" b="0" dirty="0" smtClean="0"/>
                        <a:t> стабилизатор</a:t>
                      </a:r>
                      <a:endParaRPr lang="ru-RU" sz="900" b="0" dirty="0"/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err="1" smtClean="0"/>
                        <a:t>частичн</a:t>
                      </a:r>
                      <a:r>
                        <a:rPr lang="ru-RU" sz="900" dirty="0" smtClean="0"/>
                        <a:t>.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да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да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да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нет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err="1" smtClean="0"/>
                        <a:t>частичн</a:t>
                      </a:r>
                      <a:r>
                        <a:rPr lang="ru-RU" sz="900" dirty="0" smtClean="0"/>
                        <a:t>.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да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rgbClr val="00B050"/>
                    </a:solidFill>
                  </a:tcPr>
                </a:tc>
              </a:tr>
              <a:tr h="300056"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/>
                        <a:t> Органы управления</a:t>
                      </a:r>
                      <a:endParaRPr lang="ru-RU" sz="900" b="0" dirty="0"/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штурвал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err="1" smtClean="0"/>
                        <a:t>отсутс-твуют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двойной штурвал</a:t>
                      </a:r>
                    </a:p>
                  </a:txBody>
                  <a:tcPr marL="0" marR="0" marT="0" marB="0" anchor="ctr" anchorCtr="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двойной штурвал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штурвал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штурвал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руль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rgbClr val="00B050"/>
                    </a:solidFill>
                  </a:tcPr>
                </a:tc>
              </a:tr>
              <a:tr h="300056"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/>
                        <a:t> </a:t>
                      </a:r>
                      <a:r>
                        <a:rPr lang="ru-RU" sz="900" b="0" dirty="0" err="1" smtClean="0"/>
                        <a:t>Резерви</a:t>
                      </a:r>
                      <a:r>
                        <a:rPr lang="ru-RU" sz="900" b="0" dirty="0" smtClean="0"/>
                        <a:t>-</a:t>
                      </a:r>
                    </a:p>
                    <a:p>
                      <a:pPr algn="l"/>
                      <a:r>
                        <a:rPr lang="ru-RU" sz="900" b="0" dirty="0" smtClean="0"/>
                        <a:t> </a:t>
                      </a:r>
                      <a:r>
                        <a:rPr lang="ru-RU" sz="900" b="0" dirty="0" err="1" smtClean="0"/>
                        <a:t>рование</a:t>
                      </a:r>
                      <a:endParaRPr lang="ru-RU" sz="900" b="0" dirty="0"/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err="1" smtClean="0"/>
                        <a:t>частичн</a:t>
                      </a:r>
                      <a:r>
                        <a:rPr lang="ru-RU" sz="900" dirty="0" smtClean="0"/>
                        <a:t>.</a:t>
                      </a:r>
                    </a:p>
                  </a:txBody>
                  <a:tcPr marL="0" marR="0" marT="0" marB="0"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err="1" smtClean="0"/>
                        <a:t>частичн</a:t>
                      </a:r>
                      <a:r>
                        <a:rPr lang="ru-RU" sz="900" dirty="0" smtClean="0"/>
                        <a:t>.</a:t>
                      </a:r>
                    </a:p>
                  </a:txBody>
                  <a:tcPr marL="0" marR="0" marT="0" marB="0"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нет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нет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нет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нет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есть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rgbClr val="00B050"/>
                    </a:solidFill>
                  </a:tcPr>
                </a:tc>
              </a:tr>
              <a:tr h="300056"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/>
                        <a:t> Система </a:t>
                      </a:r>
                    </a:p>
                    <a:p>
                      <a:pPr algn="l"/>
                      <a:r>
                        <a:rPr lang="ru-RU" sz="900" b="0" dirty="0" smtClean="0"/>
                        <a:t> спасения</a:t>
                      </a:r>
                      <a:endParaRPr lang="ru-RU" sz="900" b="0" dirty="0"/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парашют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парашют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парашют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нет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нет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парашют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не нужна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rgbClr val="00B050"/>
                    </a:solidFill>
                  </a:tcPr>
                </a:tc>
              </a:tr>
              <a:tr h="310384"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/>
                        <a:t> Независимая энергосистема</a:t>
                      </a:r>
                      <a:endParaRPr lang="ru-RU" sz="900" b="0" dirty="0"/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нет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нет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нет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нет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нет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нет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есть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rgbClr val="00B050"/>
                    </a:solidFill>
                  </a:tcPr>
                </a:tc>
              </a:tr>
              <a:tr h="300056"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/>
                        <a:t> Устойчивость к отказам</a:t>
                      </a:r>
                      <a:endParaRPr lang="ru-RU" sz="900" b="0" dirty="0"/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хорошая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средняя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плохая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очень плохая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smtClean="0"/>
                        <a:t>плохая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очень плохая</a:t>
                      </a:r>
                    </a:p>
                  </a:txBody>
                  <a:tcPr marL="0" marR="0" marT="0" marB="0" anchor="ctr" anchorCtr="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хорошая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rgbClr val="00B050"/>
                    </a:solidFill>
                  </a:tcPr>
                </a:tc>
              </a:tr>
              <a:tr h="300056"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/>
                        <a:t> Система питания</a:t>
                      </a:r>
                      <a:endParaRPr lang="ru-RU" sz="900" b="0" dirty="0"/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err="1" smtClean="0"/>
                        <a:t>электро</a:t>
                      </a:r>
                      <a:r>
                        <a:rPr lang="ru-RU" sz="900" dirty="0" smtClean="0"/>
                        <a:t> /</a:t>
                      </a:r>
                    </a:p>
                    <a:p>
                      <a:pPr algn="ctr"/>
                      <a:r>
                        <a:rPr lang="ru-RU" sz="900" dirty="0" smtClean="0"/>
                        <a:t>бензин</a:t>
                      </a:r>
                    </a:p>
                  </a:txBody>
                  <a:tcPr marL="0" marR="0" marT="0" marB="0" anchor="ctr" anchorCtr="1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err="1" smtClean="0"/>
                        <a:t>электро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err="1" smtClean="0"/>
                        <a:t>электро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бензин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бензин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бензин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err="1" smtClean="0"/>
                        <a:t>электро</a:t>
                      </a:r>
                      <a:r>
                        <a:rPr lang="ru-RU" sz="900" dirty="0" smtClean="0"/>
                        <a:t> /</a:t>
                      </a:r>
                    </a:p>
                    <a:p>
                      <a:pPr algn="ctr"/>
                      <a:r>
                        <a:rPr lang="ru-RU" sz="900" dirty="0" smtClean="0"/>
                        <a:t>бензин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rgbClr val="00B050"/>
                    </a:solidFill>
                  </a:tcPr>
                </a:tc>
              </a:tr>
              <a:tr h="327721"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/>
                        <a:t> Обучение /</a:t>
                      </a:r>
                    </a:p>
                    <a:p>
                      <a:pPr algn="l"/>
                      <a:r>
                        <a:rPr lang="ru-RU" sz="900" b="0" dirty="0" smtClean="0"/>
                        <a:t> лицензия</a:t>
                      </a:r>
                      <a:endParaRPr lang="ru-RU" sz="900" b="0" dirty="0"/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да/</a:t>
                      </a:r>
                    </a:p>
                    <a:p>
                      <a:pPr algn="ctr"/>
                      <a:r>
                        <a:rPr lang="ru-RU" sz="900" dirty="0" smtClean="0"/>
                        <a:t>да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нет/</a:t>
                      </a:r>
                    </a:p>
                    <a:p>
                      <a:pPr algn="ctr"/>
                      <a:r>
                        <a:rPr lang="ru-RU" sz="900" dirty="0" smtClean="0"/>
                        <a:t>нет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да/</a:t>
                      </a:r>
                    </a:p>
                    <a:p>
                      <a:pPr algn="ctr"/>
                      <a:r>
                        <a:rPr lang="ru-RU" sz="900" dirty="0" smtClean="0"/>
                        <a:t>да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да/</a:t>
                      </a:r>
                    </a:p>
                    <a:p>
                      <a:pPr algn="ctr"/>
                      <a:r>
                        <a:rPr lang="ru-RU" sz="900" dirty="0" smtClean="0"/>
                        <a:t>да</a:t>
                      </a:r>
                    </a:p>
                  </a:txBody>
                  <a:tcPr marL="0" marR="0" marT="0" marB="0" anchor="ctr" anchorCtr="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да/</a:t>
                      </a:r>
                    </a:p>
                    <a:p>
                      <a:pPr algn="ctr"/>
                      <a:r>
                        <a:rPr lang="ru-RU" sz="900" dirty="0" smtClean="0"/>
                        <a:t>да</a:t>
                      </a:r>
                    </a:p>
                  </a:txBody>
                  <a:tcPr marL="0" marR="0" marT="0" marB="0" anchor="ctr" anchorCtr="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да/</a:t>
                      </a:r>
                    </a:p>
                    <a:p>
                      <a:pPr algn="ctr"/>
                      <a:r>
                        <a:rPr lang="ru-RU" sz="900" dirty="0" smtClean="0"/>
                        <a:t>да</a:t>
                      </a:r>
                    </a:p>
                  </a:txBody>
                  <a:tcPr marL="0" marR="0" marT="0" marB="0" anchor="ctr" anchorCtr="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нет/</a:t>
                      </a:r>
                    </a:p>
                    <a:p>
                      <a:pPr algn="ctr"/>
                      <a:r>
                        <a:rPr lang="ru-RU" sz="900" dirty="0" smtClean="0"/>
                        <a:t>нет</a:t>
                      </a:r>
                    </a:p>
                  </a:txBody>
                  <a:tcPr marL="0" marR="0" marT="0" marB="0" anchor="ctr" anchorCtr="1">
                    <a:solidFill>
                      <a:srgbClr val="00B050"/>
                    </a:solidFill>
                  </a:tcPr>
                </a:tc>
              </a:tr>
              <a:tr h="370300"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/>
                        <a:t> Регистрация</a:t>
                      </a:r>
                      <a:endParaRPr lang="ru-RU" sz="900" b="0" dirty="0"/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нужна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нужна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нужна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нужна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/>
                        <a:t>Нужна</a:t>
                      </a:r>
                      <a:r>
                        <a:rPr lang="ru-RU" sz="700" baseline="0" dirty="0" smtClean="0"/>
                        <a:t> для м</a:t>
                      </a:r>
                      <a:r>
                        <a:rPr lang="ru-RU" sz="700" dirty="0" smtClean="0"/>
                        <a:t>одификаций </a:t>
                      </a:r>
                      <a:r>
                        <a:rPr lang="en-US" sz="700" dirty="0" smtClean="0"/>
                        <a:t>&gt;</a:t>
                      </a:r>
                      <a:r>
                        <a:rPr lang="en-US" sz="700" dirty="0" smtClean="0">
                          <a:hlinkClick r:id="rId18"/>
                        </a:rPr>
                        <a:t>115</a:t>
                      </a:r>
                      <a:r>
                        <a:rPr lang="en-US" sz="700" baseline="0" dirty="0" smtClean="0"/>
                        <a:t> </a:t>
                      </a:r>
                      <a:r>
                        <a:rPr lang="ru-RU" sz="700" baseline="0" dirty="0" smtClean="0"/>
                        <a:t>кг.</a:t>
                      </a:r>
                      <a:endParaRPr lang="ru-RU" sz="700" dirty="0"/>
                    </a:p>
                  </a:txBody>
                  <a:tcPr marL="0" marR="0" marT="0" marB="0"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нужна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не нужна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rgbClr val="00B050"/>
                    </a:solidFill>
                  </a:tcPr>
                </a:tc>
              </a:tr>
              <a:tr h="300056"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/>
                        <a:t> Инвестиции</a:t>
                      </a:r>
                      <a:endParaRPr lang="ru-RU" sz="900" b="0" dirty="0"/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$</a:t>
                      </a:r>
                      <a:r>
                        <a:rPr lang="en-US" sz="900" dirty="0" smtClean="0">
                          <a:hlinkClick r:id="rId14"/>
                        </a:rPr>
                        <a:t>1.5</a:t>
                      </a:r>
                      <a:r>
                        <a:rPr lang="en-US" sz="900" baseline="0" dirty="0" smtClean="0">
                          <a:hlinkClick r:id="rId14"/>
                        </a:rPr>
                        <a:t> </a:t>
                      </a:r>
                      <a:r>
                        <a:rPr lang="ru-RU" sz="900" baseline="0" dirty="0" err="1" smtClean="0">
                          <a:hlinkClick r:id="rId14"/>
                        </a:rPr>
                        <a:t>млн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$</a:t>
                      </a:r>
                      <a:r>
                        <a:rPr lang="ru-RU" sz="900" dirty="0" smtClean="0">
                          <a:hlinkClick r:id="rId9"/>
                        </a:rPr>
                        <a:t>52 млн.</a:t>
                      </a:r>
                      <a:endParaRPr lang="ru-RU" sz="900" dirty="0" smtClean="0"/>
                    </a:p>
                  </a:txBody>
                  <a:tcPr marL="0" marR="0" marT="0" marB="0" anchor="ctr" anchorCtr="1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$</a:t>
                      </a:r>
                      <a:r>
                        <a:rPr lang="en-US" sz="900" dirty="0" smtClean="0">
                          <a:hlinkClick r:id="rId19"/>
                        </a:rPr>
                        <a:t>100.000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hlinkClick r:id="rId20"/>
                        </a:rPr>
                        <a:t>не </a:t>
                      </a:r>
                      <a:r>
                        <a:rPr lang="ru-RU" sz="800" dirty="0" err="1" smtClean="0">
                          <a:hlinkClick r:id="rId20"/>
                        </a:rPr>
                        <a:t>плани-руются</a:t>
                      </a:r>
                      <a:r>
                        <a:rPr lang="ru-RU" sz="800" dirty="0" smtClean="0"/>
                        <a:t> </a:t>
                      </a:r>
                    </a:p>
                  </a:txBody>
                  <a:tcPr marL="0" marR="0" marT="0" marB="0"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―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hlinkClick r:id="rId21"/>
                        </a:rPr>
                        <a:t>IPO</a:t>
                      </a:r>
                    </a:p>
                    <a:p>
                      <a:pPr algn="ctr"/>
                      <a:r>
                        <a:rPr lang="en-US" sz="900" dirty="0" smtClean="0">
                          <a:hlinkClick r:id="rId21"/>
                        </a:rPr>
                        <a:t>$19 </a:t>
                      </a:r>
                      <a:r>
                        <a:rPr lang="ru-RU" sz="900" dirty="0" smtClean="0">
                          <a:hlinkClick r:id="rId21"/>
                        </a:rPr>
                        <a:t>млн</a:t>
                      </a:r>
                      <a:r>
                        <a:rPr lang="ru-RU" sz="900" dirty="0" smtClean="0"/>
                        <a:t>.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FFF club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0066"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/>
                        <a:t> Сделки</a:t>
                      </a:r>
                      <a:endParaRPr lang="ru-RU" sz="900" b="0" dirty="0"/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err="1" smtClean="0">
                          <a:hlinkClick r:id="rId22"/>
                        </a:rPr>
                        <a:t>Гос</a:t>
                      </a:r>
                      <a:r>
                        <a:rPr lang="ru-RU" sz="700" dirty="0" smtClean="0">
                          <a:hlinkClick r:id="rId22"/>
                        </a:rPr>
                        <a:t>. Поддержка</a:t>
                      </a:r>
                      <a:r>
                        <a:rPr lang="ru-RU" sz="700" dirty="0" smtClean="0"/>
                        <a:t> 2 млн. евро</a:t>
                      </a:r>
                      <a:endParaRPr lang="ru-RU" sz="700" dirty="0"/>
                    </a:p>
                  </a:txBody>
                  <a:tcPr marL="0" marR="0" marT="0" marB="0" anchor="ctr" anchorCtr="1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―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23"/>
                        </a:rPr>
                        <a:t>Армия США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smtClean="0"/>
                        <a:t>―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―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24"/>
                        </a:rPr>
                        <a:t>Продано </a:t>
                      </a:r>
                      <a:r>
                        <a:rPr lang="ru-RU" sz="900" dirty="0" smtClean="0"/>
                        <a:t>100 шт.</a:t>
                      </a:r>
                      <a:endParaRPr lang="ru-RU" sz="900" dirty="0"/>
                    </a:p>
                  </a:txBody>
                  <a:tcPr marL="0" marR="0" marT="0" marB="0" anchor="ctr" anchorCtr="1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Наши партнёры</a:t>
                      </a:r>
                      <a:endParaRPr lang="ru-RU" sz="800" dirty="0"/>
                    </a:p>
                  </a:txBody>
                  <a:tcPr marL="0" marR="0" marT="0" marB="0"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2309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ЦЕЛЕВЫЕ ПОКАЗАТЕЛИ ПРОЕКТА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E868-178E-0F4D-8A9A-79941EADC299}" type="datetime1">
              <a:rPr lang="ru-RU" smtClean="0"/>
              <a:pPr/>
              <a:t>19.08.2017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60E9-E116-4F2D-91B7-27BAC0D3A970}" type="slidenum">
              <a:rPr lang="ru-RU" smtClean="0"/>
              <a:pPr/>
              <a:t>14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41918494"/>
              </p:ext>
            </p:extLst>
          </p:nvPr>
        </p:nvGraphicFramePr>
        <p:xfrm>
          <a:off x="735807" y="1224872"/>
          <a:ext cx="9217026" cy="380817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273448"/>
                <a:gridCol w="1116462"/>
                <a:gridCol w="1263068"/>
                <a:gridCol w="1141012"/>
                <a:gridCol w="1141012"/>
                <a:gridCol w="1141012"/>
                <a:gridCol w="1141012"/>
              </a:tblGrid>
              <a:tr h="744377">
                <a:tc rowSpan="2">
                  <a:txBody>
                    <a:bodyPr/>
                    <a:lstStyle/>
                    <a:p>
                      <a:pPr marL="457200" indent="-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Показатель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Единицы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измерения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890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Базовое (исходное) значение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7938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Плановое значение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по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периодам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46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938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938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364789">
                <a:tc vMerge="1"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324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24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24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24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324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24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24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24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88900" indent="-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324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24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24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24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2017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2018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2019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2020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327287">
                <a:tc>
                  <a:txBody>
                    <a:bodyPr/>
                    <a:lstStyle/>
                    <a:p>
                      <a:pPr marL="7938" indent="-7938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Численность занятых </a:t>
                      </a:r>
                    </a:p>
                    <a:p>
                      <a:pPr marL="7938" indent="-7938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в сфере разработки и </a:t>
                      </a:r>
                    </a:p>
                    <a:p>
                      <a:pPr marL="7938" indent="-7938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производства беспилотных </a:t>
                      </a:r>
                    </a:p>
                    <a:p>
                      <a:pPr marL="7938" indent="-7938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авиационных систем и полезных </a:t>
                      </a:r>
                    </a:p>
                    <a:p>
                      <a:pPr marL="7938" indent="-7938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нагрузок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чел. 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-88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6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12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40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4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9825" algn="ctr"/>
                        </a:tabLs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Рост объема экспорта рынка "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Аэронет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" (прирост год к году, в текущих ценах)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млн руб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.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9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120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1636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ОТВЕТСТВЕННЫЕ И УЧАСТНИКИ ПРОЕКТА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E868-178E-0F4D-8A9A-79941EADC299}" type="datetime1">
              <a:rPr lang="ru-RU" smtClean="0"/>
              <a:pPr/>
              <a:t>19.08.2017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60E9-E116-4F2D-91B7-27BAC0D3A970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7" name="Рисунок 6" descr="400x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883" y="1312666"/>
            <a:ext cx="1800000" cy="1800000"/>
          </a:xfrm>
          <a:prstGeom prst="rect">
            <a:avLst/>
          </a:prstGeom>
        </p:spPr>
      </p:pic>
      <p:pic>
        <p:nvPicPr>
          <p:cNvPr id="8" name="Рисунок 7" descr="255c5b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5645" y="1318895"/>
            <a:ext cx="1800000" cy="1793771"/>
          </a:xfrm>
          <a:prstGeom prst="rect">
            <a:avLst/>
          </a:prstGeom>
        </p:spPr>
      </p:pic>
      <p:pic>
        <p:nvPicPr>
          <p:cNvPr id="9" name="Рисунок 8" descr="Victo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5645" y="4332575"/>
            <a:ext cx="1800000" cy="180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26824" y="1312666"/>
            <a:ext cx="2718648" cy="2308324"/>
          </a:xfrm>
          <a:prstGeom prst="rect">
            <a:avLst/>
          </a:prstGeom>
          <a:solidFill>
            <a:schemeClr val="accent5">
              <a:lumMod val="60000"/>
              <a:lumOff val="40000"/>
              <a:alpha val="3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Товкач Сергей Евгеньевич</a:t>
            </a:r>
            <a:r>
              <a:rPr lang="ru-RU" sz="1200" dirty="0" smtClean="0"/>
              <a:t>, к.т.н.</a:t>
            </a:r>
          </a:p>
          <a:p>
            <a:endParaRPr lang="ru-RU" sz="1200" dirty="0" smtClean="0"/>
          </a:p>
          <a:p>
            <a:r>
              <a:rPr lang="ru-RU" sz="1200" dirty="0" smtClean="0"/>
              <a:t>Разработчик БПЛА и их систем. </a:t>
            </a:r>
          </a:p>
          <a:p>
            <a:r>
              <a:rPr lang="ru-RU" sz="1200" dirty="0" smtClean="0"/>
              <a:t>Главный конструктор БПЛА «</a:t>
            </a:r>
            <a:r>
              <a:rPr lang="ru-RU" sz="1200" dirty="0" err="1" smtClean="0"/>
              <a:t>Беркучи</a:t>
            </a:r>
            <a:r>
              <a:rPr lang="ru-RU" sz="1200" dirty="0" smtClean="0"/>
              <a:t>» (2005-2010гг.).</a:t>
            </a:r>
          </a:p>
          <a:p>
            <a:r>
              <a:rPr lang="ru-RU" sz="1200" dirty="0" smtClean="0"/>
              <a:t>Главный конструктор проекта, </a:t>
            </a:r>
            <a:r>
              <a:rPr lang="en-US" sz="1200" dirty="0" smtClean="0"/>
              <a:t>CEO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Имеет 17 научных публикаций, 5 полученных и 2 ожидаемых патента в области авиации и </a:t>
            </a:r>
            <a:r>
              <a:rPr lang="ru-RU" sz="1200" dirty="0" err="1" smtClean="0"/>
              <a:t>БПЛА-строения</a:t>
            </a:r>
            <a:r>
              <a:rPr lang="ru-RU" sz="1200" dirty="0" smtClean="0"/>
              <a:t>. </a:t>
            </a:r>
          </a:p>
          <a:p>
            <a:endParaRPr lang="ru-RU" sz="1200" dirty="0" smtClean="0"/>
          </a:p>
          <a:p>
            <a:r>
              <a:rPr lang="ru-RU" sz="1200" b="1" dirty="0" smtClean="0"/>
              <a:t>Задачи</a:t>
            </a:r>
            <a:r>
              <a:rPr lang="ru-RU" sz="1200" dirty="0" smtClean="0"/>
              <a:t>: разработка автопилота и системы управления «Гепарда».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25758" y="4332575"/>
            <a:ext cx="2719714" cy="1938992"/>
          </a:xfrm>
          <a:prstGeom prst="rect">
            <a:avLst/>
          </a:prstGeom>
          <a:solidFill>
            <a:schemeClr val="accent5">
              <a:lumMod val="60000"/>
              <a:lumOff val="40000"/>
              <a:alpha val="3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err="1" smtClean="0"/>
              <a:t>Синюк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Мирча</a:t>
            </a:r>
            <a:r>
              <a:rPr lang="ru-RU" sz="1200" b="1" dirty="0" smtClean="0"/>
              <a:t> Александрович</a:t>
            </a:r>
            <a:r>
              <a:rPr lang="ru-RU" sz="1200" dirty="0" smtClean="0"/>
              <a:t>.</a:t>
            </a:r>
          </a:p>
          <a:p>
            <a:endParaRPr lang="ru-RU" sz="1200" dirty="0" smtClean="0"/>
          </a:p>
          <a:p>
            <a:r>
              <a:rPr lang="ru-RU" sz="1200" dirty="0" smtClean="0"/>
              <a:t>Промышленный дизайнер.</a:t>
            </a:r>
          </a:p>
          <a:p>
            <a:r>
              <a:rPr lang="ru-RU" sz="1200" dirty="0" smtClean="0"/>
              <a:t>Имеет опыт разработки дизайна автомобилей и мотоциклов. </a:t>
            </a:r>
          </a:p>
          <a:p>
            <a:r>
              <a:rPr lang="ru-RU" sz="1200" dirty="0" smtClean="0"/>
              <a:t>Работал в дизайнерской группе </a:t>
            </a:r>
            <a:r>
              <a:rPr lang="en-US" sz="1200" dirty="0" err="1" smtClean="0"/>
              <a:t>Lada</a:t>
            </a:r>
            <a:r>
              <a:rPr lang="en-US" sz="1200" dirty="0" smtClean="0"/>
              <a:t> </a:t>
            </a:r>
            <a:r>
              <a:rPr lang="en-US" sz="1200" dirty="0" err="1" smtClean="0"/>
              <a:t>Vesta</a:t>
            </a:r>
            <a:r>
              <a:rPr lang="en-US" sz="1200" dirty="0" smtClean="0"/>
              <a:t>/</a:t>
            </a:r>
            <a:r>
              <a:rPr lang="en-US" sz="1200" dirty="0" err="1" smtClean="0"/>
              <a:t>Xray</a:t>
            </a:r>
            <a:r>
              <a:rPr lang="ru-RU" sz="1200" dirty="0" smtClean="0"/>
              <a:t>, ныне – дизайнер в </a:t>
            </a:r>
            <a:r>
              <a:rPr lang="en-US" sz="1200" dirty="0" smtClean="0"/>
              <a:t>Renault</a:t>
            </a:r>
            <a:r>
              <a:rPr lang="ru-RU" sz="12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ru-RU" sz="1200" dirty="0" smtClean="0"/>
          </a:p>
          <a:p>
            <a:r>
              <a:rPr lang="ru-RU" sz="1200" b="1" dirty="0" smtClean="0"/>
              <a:t>Задачи</a:t>
            </a:r>
            <a:r>
              <a:rPr lang="ru-RU" sz="1200" dirty="0" smtClean="0"/>
              <a:t>: разработка визуальной концепции и эргономики «Гепарда».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01203" y="1318895"/>
            <a:ext cx="2720782" cy="2492990"/>
          </a:xfrm>
          <a:prstGeom prst="rect">
            <a:avLst/>
          </a:prstGeom>
          <a:solidFill>
            <a:schemeClr val="accent5">
              <a:lumMod val="60000"/>
              <a:lumOff val="40000"/>
              <a:alpha val="3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Чудаков Игорь Львович.</a:t>
            </a:r>
          </a:p>
          <a:p>
            <a:endParaRPr lang="ru-RU" sz="1200" dirty="0" smtClean="0"/>
          </a:p>
          <a:p>
            <a:r>
              <a:rPr lang="ru-RU" sz="1200" dirty="0" smtClean="0"/>
              <a:t>Радиоинженер. Имеет богатый опыт разработки систем связи, 2 патента.</a:t>
            </a:r>
          </a:p>
          <a:p>
            <a:r>
              <a:rPr lang="ru-RU" sz="1200" dirty="0" smtClean="0"/>
              <a:t>Бизнес консультант компании. Имеет опыт разработки, производства и реализации продукции в США.</a:t>
            </a:r>
          </a:p>
          <a:p>
            <a:r>
              <a:rPr lang="ru-RU" sz="1200" dirty="0" smtClean="0"/>
              <a:t>Представитель компании в Силиконовой долине, США.</a:t>
            </a:r>
          </a:p>
          <a:p>
            <a:pPr>
              <a:buFont typeface="Arial" pitchFamily="34" charset="0"/>
              <a:buChar char="•"/>
            </a:pPr>
            <a:endParaRPr lang="ru-RU" sz="1200" dirty="0" smtClean="0"/>
          </a:p>
          <a:p>
            <a:r>
              <a:rPr lang="ru-RU" sz="1200" b="1" dirty="0" smtClean="0"/>
              <a:t>Задачи</a:t>
            </a:r>
            <a:r>
              <a:rPr lang="ru-RU" sz="1200" dirty="0" smtClean="0"/>
              <a:t>: разработка систем радиокоммуникации и </a:t>
            </a:r>
            <a:r>
              <a:rPr lang="ru-RU" sz="1200" dirty="0" err="1" smtClean="0"/>
              <a:t>сенсорики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Продвижение компании в США.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01203" y="4332575"/>
            <a:ext cx="2720782" cy="1938992"/>
          </a:xfrm>
          <a:prstGeom prst="rect">
            <a:avLst/>
          </a:prstGeom>
          <a:solidFill>
            <a:schemeClr val="accent5">
              <a:lumMod val="60000"/>
              <a:lumOff val="40000"/>
              <a:alpha val="3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err="1" smtClean="0"/>
              <a:t>Квят</a:t>
            </a:r>
            <a:r>
              <a:rPr lang="ru-RU" sz="1200" b="1" dirty="0" smtClean="0"/>
              <a:t> Виктор Евгеньевич.</a:t>
            </a:r>
          </a:p>
          <a:p>
            <a:endParaRPr lang="ru-RU" sz="1200" dirty="0" smtClean="0"/>
          </a:p>
          <a:p>
            <a:r>
              <a:rPr lang="ru-RU" sz="1200" dirty="0" smtClean="0"/>
              <a:t>Специалист по системам передачи информации по линиям питания (PLC)</a:t>
            </a:r>
          </a:p>
          <a:p>
            <a:r>
              <a:rPr lang="ru-RU" sz="1200" dirty="0" smtClean="0"/>
              <a:t>Имеет 2 патента в области связи.</a:t>
            </a:r>
          </a:p>
          <a:p>
            <a:pPr>
              <a:buFont typeface="Arial" pitchFamily="34" charset="0"/>
              <a:buChar char="•"/>
            </a:pPr>
            <a:endParaRPr lang="ru-RU" sz="1200" dirty="0" smtClean="0"/>
          </a:p>
          <a:p>
            <a:r>
              <a:rPr lang="ru-RU" sz="1200" b="1" dirty="0" smtClean="0"/>
              <a:t>Задачи</a:t>
            </a:r>
            <a:r>
              <a:rPr lang="ru-RU" sz="1200" dirty="0" smtClean="0"/>
              <a:t>: разработка проводной бортовой системы передачи данных и консультации в области передачи и восстановления данных. ЭМС.</a:t>
            </a:r>
          </a:p>
        </p:txBody>
      </p:sp>
      <p:pic>
        <p:nvPicPr>
          <p:cNvPr id="14" name="Рисунок 13" descr="88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9883" y="4332575"/>
            <a:ext cx="1800000" cy="23976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8564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 smtClean="0">
                <a:latin typeface="Calibri" pitchFamily="34" charset="0"/>
                <a:cs typeface="Calibri" pitchFamily="34" charset="0"/>
              </a:rPr>
              <a:t>КАЛЕНДАРНЫЙ ПЛАН ПРОЕКТА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E868-178E-0F4D-8A9A-79941EADC299}" type="datetime1">
              <a:rPr lang="ru-RU" smtClean="0"/>
              <a:pPr/>
              <a:t>19.08.2017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60E9-E116-4F2D-91B7-27BAC0D3A970}" type="slidenum">
              <a:rPr lang="ru-RU" smtClean="0"/>
              <a:pPr/>
              <a:t>16</a:t>
            </a:fld>
            <a:endParaRPr lang="ru-RU" dirty="0"/>
          </a:p>
        </p:txBody>
      </p:sp>
      <p:graphicFrame>
        <p:nvGraphicFramePr>
          <p:cNvPr id="8" name="Group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16859100"/>
              </p:ext>
            </p:extLst>
          </p:nvPr>
        </p:nvGraphicFramePr>
        <p:xfrm>
          <a:off x="731520" y="1223108"/>
          <a:ext cx="9227818" cy="5692047"/>
        </p:xfrm>
        <a:graphic>
          <a:graphicData uri="http://schemas.openxmlformats.org/drawingml/2006/table">
            <a:tbl>
              <a:tblPr/>
              <a:tblGrid>
                <a:gridCol w="792480"/>
                <a:gridCol w="2513438"/>
                <a:gridCol w="972252"/>
                <a:gridCol w="997505"/>
                <a:gridCol w="1073265"/>
                <a:gridCol w="959626"/>
                <a:gridCol w="959626"/>
                <a:gridCol w="959626"/>
              </a:tblGrid>
              <a:tr h="40841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Этап</a:t>
                      </a:r>
                    </a:p>
                  </a:txBody>
                  <a:tcPr marL="0" marR="0" marT="0" marB="0" anchor="ctr" anchorCtr="1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Название мероприятия/ключевая контрольная точка</a:t>
                      </a:r>
                    </a:p>
                  </a:txBody>
                  <a:tcPr marL="0" marR="0" marT="0" marB="0" anchor="ctr" anchorCtr="1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2018</a:t>
                      </a: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2836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Кв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Кв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II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182970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Установка производственных связей, подбор поставщиков</a:t>
                      </a:r>
                    </a:p>
                  </a:txBody>
                  <a:tcPr marL="91176" marR="45588" marT="79400" marB="397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1C3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Закупка комплектующих</a:t>
                      </a:r>
                    </a:p>
                  </a:txBody>
                  <a:tcPr marL="91176" marR="45588" marT="79400" marB="397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4636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1C3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Изготовление несущей рамы</a:t>
                      </a:r>
                    </a:p>
                  </a:txBody>
                  <a:tcPr marL="91176" marR="45588" marT="79400" marB="397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463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Изготовление бортовой электроники, изготовление двигателя</a:t>
                      </a:r>
                    </a:p>
                  </a:txBody>
                  <a:tcPr marL="91176" marR="45588" marT="79400" marB="397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463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Сборка, испытание и отладка стенда-аналога</a:t>
                      </a:r>
                    </a:p>
                  </a:txBody>
                  <a:tcPr marL="91176" marR="45588" marT="79400" marB="397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1C3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Брендинг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создание сайта и сообщества, исследование изменений спроса</a:t>
                      </a:r>
                    </a:p>
                  </a:txBody>
                  <a:tcPr marL="91176" marR="45588" marT="79400" marB="397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Промышленный дизайн, изготовление обшивки и рамы версии 2</a:t>
                      </a:r>
                    </a:p>
                  </a:txBody>
                  <a:tcPr marL="91176" marR="45588" marT="79400" marB="397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1C3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Исправление недостатков в электронике и изготовление версии 2</a:t>
                      </a:r>
                    </a:p>
                  </a:txBody>
                  <a:tcPr marL="91176" marR="45588" marT="79400" marB="397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Разработка и изготовление двигателя версии 2</a:t>
                      </a:r>
                    </a:p>
                  </a:txBody>
                  <a:tcPr marL="91176" marR="45588" marT="79400" marB="397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1C3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Отладка и испытание предсерийного образца</a:t>
                      </a:r>
                    </a:p>
                  </a:txBody>
                  <a:tcPr marL="91176" marR="45588" marT="79400" marB="397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Расчет производственной технологии, оптимизация поставщиков</a:t>
                      </a:r>
                    </a:p>
                  </a:txBody>
                  <a:tcPr marL="91176" marR="45588" marT="79400" marB="397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1C3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Разработка комплектаций под b2b / b2g клиентов и программ сертификации (если требуются).</a:t>
                      </a:r>
                    </a:p>
                  </a:txBody>
                  <a:tcPr marL="91176" marR="45588" marT="79400" marB="397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4086136" y="2186040"/>
            <a:ext cx="3952964" cy="1127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039101" y="4525164"/>
            <a:ext cx="1920238" cy="11541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93756" y="2561916"/>
            <a:ext cx="1903184" cy="1127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омб 21"/>
          <p:cNvSpPr/>
          <p:nvPr/>
        </p:nvSpPr>
        <p:spPr>
          <a:xfrm>
            <a:off x="5879202" y="2118326"/>
            <a:ext cx="235476" cy="257348"/>
          </a:xfrm>
          <a:prstGeom prst="diamond">
            <a:avLst/>
          </a:prstGeom>
          <a:solidFill>
            <a:srgbClr val="FF9C1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945416" y="2903360"/>
            <a:ext cx="2086064" cy="11541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225540" y="3587879"/>
            <a:ext cx="1813560" cy="11541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086136" y="4034232"/>
            <a:ext cx="3952964" cy="13304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омб 11"/>
          <p:cNvSpPr/>
          <p:nvPr/>
        </p:nvSpPr>
        <p:spPr>
          <a:xfrm>
            <a:off x="5879202" y="2494202"/>
            <a:ext cx="235476" cy="257348"/>
          </a:xfrm>
          <a:prstGeom prst="diamond">
            <a:avLst/>
          </a:prstGeom>
          <a:solidFill>
            <a:srgbClr val="FF9C1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Ромб 26"/>
          <p:cNvSpPr/>
          <p:nvPr/>
        </p:nvSpPr>
        <p:spPr>
          <a:xfrm>
            <a:off x="5879202" y="3973272"/>
            <a:ext cx="235476" cy="257348"/>
          </a:xfrm>
          <a:prstGeom prst="diamond">
            <a:avLst/>
          </a:prstGeom>
          <a:solidFill>
            <a:srgbClr val="FF9C1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Ромб 31"/>
          <p:cNvSpPr/>
          <p:nvPr/>
        </p:nvSpPr>
        <p:spPr>
          <a:xfrm>
            <a:off x="6974768" y="2836762"/>
            <a:ext cx="235476" cy="257348"/>
          </a:xfrm>
          <a:prstGeom prst="diamond">
            <a:avLst/>
          </a:prstGeom>
          <a:solidFill>
            <a:srgbClr val="FF9C1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Ромб 38"/>
          <p:cNvSpPr/>
          <p:nvPr/>
        </p:nvSpPr>
        <p:spPr>
          <a:xfrm>
            <a:off x="7926508" y="3526515"/>
            <a:ext cx="235476" cy="257348"/>
          </a:xfrm>
          <a:prstGeom prst="diamond">
            <a:avLst/>
          </a:prstGeom>
          <a:solidFill>
            <a:srgbClr val="FF9C1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945416" y="3224516"/>
            <a:ext cx="2086064" cy="11541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Ромб 37"/>
          <p:cNvSpPr/>
          <p:nvPr/>
        </p:nvSpPr>
        <p:spPr>
          <a:xfrm>
            <a:off x="6974768" y="3159438"/>
            <a:ext cx="235476" cy="257348"/>
          </a:xfrm>
          <a:prstGeom prst="diamond">
            <a:avLst/>
          </a:prstGeom>
          <a:solidFill>
            <a:srgbClr val="FF9C1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039100" y="5302404"/>
            <a:ext cx="1920238" cy="11541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8054341" y="4906164"/>
            <a:ext cx="1920238" cy="11541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260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 smtClean="0">
                <a:latin typeface="Calibri" pitchFamily="34" charset="0"/>
                <a:cs typeface="Calibri" pitchFamily="34" charset="0"/>
              </a:rPr>
              <a:t>КАЛЕНДАРНЫЙ ПЛАН ПРОЕКТА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E868-178E-0F4D-8A9A-79941EADC299}" type="datetime1">
              <a:rPr lang="ru-RU" smtClean="0"/>
              <a:pPr/>
              <a:t>19.08.2017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60E9-E116-4F2D-91B7-27BAC0D3A970}" type="slidenum">
              <a:rPr lang="ru-RU" smtClean="0"/>
              <a:pPr/>
              <a:t>17</a:t>
            </a:fld>
            <a:endParaRPr lang="ru-RU" dirty="0"/>
          </a:p>
        </p:txBody>
      </p:sp>
      <p:graphicFrame>
        <p:nvGraphicFramePr>
          <p:cNvPr id="8" name="Group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16859100"/>
              </p:ext>
            </p:extLst>
          </p:nvPr>
        </p:nvGraphicFramePr>
        <p:xfrm>
          <a:off x="731520" y="1223108"/>
          <a:ext cx="9227820" cy="5692047"/>
        </p:xfrm>
        <a:graphic>
          <a:graphicData uri="http://schemas.openxmlformats.org/drawingml/2006/table">
            <a:tbl>
              <a:tblPr/>
              <a:tblGrid>
                <a:gridCol w="796842"/>
                <a:gridCol w="2527271"/>
                <a:gridCol w="1079172"/>
                <a:gridCol w="964907"/>
                <a:gridCol w="964907"/>
                <a:gridCol w="964907"/>
                <a:gridCol w="964907"/>
                <a:gridCol w="964907"/>
              </a:tblGrid>
              <a:tr h="40841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Этап</a:t>
                      </a:r>
                    </a:p>
                  </a:txBody>
                  <a:tcPr marL="0" marR="0" marT="0" marB="0" anchor="ctr" anchorCtr="1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Название мероприятия/ключевая контрольная точка</a:t>
                      </a:r>
                    </a:p>
                  </a:txBody>
                  <a:tcPr marL="0" marR="0" marT="0" marB="0" anchor="ctr" anchorCtr="1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2019</a:t>
                      </a: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2020</a:t>
                      </a: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2836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Кв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Кв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II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Кв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Кв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II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182970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Установка производственных связей, подбор поставщиков</a:t>
                      </a:r>
                    </a:p>
                  </a:txBody>
                  <a:tcPr marL="91176" marR="45588" marT="79400" marB="397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1C3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Закупка комплектующих</a:t>
                      </a:r>
                    </a:p>
                  </a:txBody>
                  <a:tcPr marL="91176" marR="45588" marT="79400" marB="397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4636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1C3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Изготовление несущей рамы</a:t>
                      </a:r>
                    </a:p>
                  </a:txBody>
                  <a:tcPr marL="91176" marR="45588" marT="79400" marB="397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463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Изготовление бортовой электроники, изготовление двигателя</a:t>
                      </a:r>
                    </a:p>
                  </a:txBody>
                  <a:tcPr marL="91176" marR="45588" marT="79400" marB="397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463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Сборка, испытание и отладка стенда-аналога</a:t>
                      </a:r>
                    </a:p>
                  </a:txBody>
                  <a:tcPr marL="91176" marR="45588" marT="79400" marB="397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1C3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Брендинг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создание сайта и сообщества, исследование изменений спроса</a:t>
                      </a:r>
                    </a:p>
                  </a:txBody>
                  <a:tcPr marL="91176" marR="45588" marT="79400" marB="397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Промышленный дизайн, изготовление обшивки и рамы версии 2</a:t>
                      </a:r>
                    </a:p>
                  </a:txBody>
                  <a:tcPr marL="91176" marR="45588" marT="79400" marB="397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1C3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Исправление недостатков в электронике и изготовление версии 2</a:t>
                      </a:r>
                    </a:p>
                  </a:txBody>
                  <a:tcPr marL="91176" marR="45588" marT="79400" marB="397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Разработка и изготовление двигателя версии 2</a:t>
                      </a:r>
                    </a:p>
                  </a:txBody>
                  <a:tcPr marL="91176" marR="45588" marT="79400" marB="397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1C3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Отладка и испытание предсерийного образца</a:t>
                      </a:r>
                    </a:p>
                  </a:txBody>
                  <a:tcPr marL="91176" marR="45588" marT="79400" marB="397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Расчет производственной технологии, оптимизация поставщиков</a:t>
                      </a:r>
                    </a:p>
                  </a:txBody>
                  <a:tcPr marL="91176" marR="45588" marT="79400" marB="397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1C3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Разработка комплектаций под b2b / b2g клиентов и программ сертификации (если требуются).</a:t>
                      </a:r>
                    </a:p>
                  </a:txBody>
                  <a:tcPr marL="91176" marR="45588" marT="79400" marB="397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15794" marR="115794" marT="50419" marB="50419" horzOverflow="overflow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Скругленный прямоугольник 18"/>
          <p:cNvSpPr/>
          <p:nvPr/>
        </p:nvSpPr>
        <p:spPr>
          <a:xfrm>
            <a:off x="4076701" y="4525164"/>
            <a:ext cx="2011680" cy="11541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омб 11"/>
          <p:cNvSpPr/>
          <p:nvPr/>
        </p:nvSpPr>
        <p:spPr>
          <a:xfrm>
            <a:off x="5970643" y="4458566"/>
            <a:ext cx="235476" cy="257348"/>
          </a:xfrm>
          <a:prstGeom prst="diamond">
            <a:avLst/>
          </a:prstGeom>
          <a:solidFill>
            <a:srgbClr val="FF9C1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088380" y="5741112"/>
            <a:ext cx="1950719" cy="11541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7078979" y="6598920"/>
            <a:ext cx="960119" cy="11541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076700" y="4959504"/>
            <a:ext cx="2011681" cy="11541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069080" y="5348124"/>
            <a:ext cx="2011681" cy="11541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088381" y="6129732"/>
            <a:ext cx="1950719" cy="11541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омб 29"/>
          <p:cNvSpPr/>
          <p:nvPr/>
        </p:nvSpPr>
        <p:spPr>
          <a:xfrm>
            <a:off x="5970643" y="4892906"/>
            <a:ext cx="235476" cy="257348"/>
          </a:xfrm>
          <a:prstGeom prst="diamond">
            <a:avLst/>
          </a:prstGeom>
          <a:solidFill>
            <a:srgbClr val="FF9C1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Ромб 30"/>
          <p:cNvSpPr/>
          <p:nvPr/>
        </p:nvSpPr>
        <p:spPr>
          <a:xfrm>
            <a:off x="5970643" y="5272174"/>
            <a:ext cx="235476" cy="257348"/>
          </a:xfrm>
          <a:prstGeom prst="diamond">
            <a:avLst/>
          </a:prstGeom>
          <a:solidFill>
            <a:srgbClr val="FF9C1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Ромб 32"/>
          <p:cNvSpPr/>
          <p:nvPr/>
        </p:nvSpPr>
        <p:spPr>
          <a:xfrm>
            <a:off x="7921360" y="5674302"/>
            <a:ext cx="235476" cy="257348"/>
          </a:xfrm>
          <a:prstGeom prst="diamond">
            <a:avLst/>
          </a:prstGeom>
          <a:solidFill>
            <a:srgbClr val="FF9C1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Ромб 33"/>
          <p:cNvSpPr/>
          <p:nvPr/>
        </p:nvSpPr>
        <p:spPr>
          <a:xfrm>
            <a:off x="7921360" y="6068810"/>
            <a:ext cx="235476" cy="257348"/>
          </a:xfrm>
          <a:prstGeom prst="diamond">
            <a:avLst/>
          </a:prstGeom>
          <a:solidFill>
            <a:srgbClr val="FF9C1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Ромб 34"/>
          <p:cNvSpPr/>
          <p:nvPr/>
        </p:nvSpPr>
        <p:spPr>
          <a:xfrm>
            <a:off x="7921360" y="6533630"/>
            <a:ext cx="235476" cy="257348"/>
          </a:xfrm>
          <a:prstGeom prst="diamond">
            <a:avLst/>
          </a:prstGeom>
          <a:solidFill>
            <a:srgbClr val="FF9C1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260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ФИНАНСИРОВАНИЕ ПРОЕКТА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E868-178E-0F4D-8A9A-79941EADC299}" type="datetime1">
              <a:rPr lang="ru-RU" smtClean="0"/>
              <a:pPr/>
              <a:t>19.08.2017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60E9-E116-4F2D-91B7-27BAC0D3A970}" type="slidenum">
              <a:rPr lang="ru-RU" smtClean="0"/>
              <a:pPr/>
              <a:t>18</a:t>
            </a:fld>
            <a:endParaRPr lang="ru-RU" dirty="0"/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43893985"/>
              </p:ext>
            </p:extLst>
          </p:nvPr>
        </p:nvGraphicFramePr>
        <p:xfrm>
          <a:off x="402956" y="1223708"/>
          <a:ext cx="7948258" cy="476879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498083"/>
                <a:gridCol w="1151560"/>
                <a:gridCol w="1130320"/>
                <a:gridCol w="1130320"/>
                <a:gridCol w="1037975"/>
              </a:tblGrid>
              <a:tr h="761055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Объем и источники финансового обеспечения,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млн.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руб.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201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7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г.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201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8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г.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2019 г.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Итого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473002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Средства из федерального бюджета на реализацию проектов НТИ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7,0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20,0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14,0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41,0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0527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Средства институтов развития на реализацию проектов НТИ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0527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Иные инструменты, предусмотренные государственными программами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0527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Иные средства, источником образования которых являются средства бюджетов бюджетной системы Российской Федерации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0527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Внебюджетные (частные) источники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3,4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10,11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6,89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20,4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0527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Итого </a:t>
                      </a:r>
                      <a:endParaRPr lang="ru-RU" sz="1400" b="1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10,4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30,11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20,89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61,4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0527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Из них средств государственной поддержки 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7,0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20,0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14,0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41,0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0527">
                <a:tc>
                  <a:txBody>
                    <a:bodyPr/>
                    <a:lstStyle/>
                    <a:p>
                      <a:pPr marL="698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Объем государственной поддержки от общего объема финансового обеспечения в процентах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67,3 %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66,4 %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67,0 %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66,8 %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1683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Источники и формы финансирования в </a:t>
            </a:r>
            <a:r>
              <a:rPr lang="ru-RU" b="1" dirty="0" smtClean="0"/>
              <a:t>2017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E868-178E-0F4D-8A9A-79941EADC299}" type="datetime1">
              <a:rPr lang="ru-RU" smtClean="0"/>
              <a:pPr/>
              <a:t>19.08.2017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60E9-E116-4F2D-91B7-27BAC0D3A970}" type="slidenum">
              <a:rPr lang="ru-RU" smtClean="0"/>
              <a:pPr/>
              <a:t>19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32783462"/>
              </p:ext>
            </p:extLst>
          </p:nvPr>
        </p:nvGraphicFramePr>
        <p:xfrm>
          <a:off x="723899" y="1225233"/>
          <a:ext cx="9236552" cy="33410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9139"/>
                <a:gridCol w="2309139"/>
                <a:gridCol w="2435900"/>
                <a:gridCol w="2182374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Виды затрат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Источник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Форма финансирования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Объем финансирования,</a:t>
                      </a:r>
                    </a:p>
                    <a:p>
                      <a:pPr algn="l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млн. руб.  </a:t>
                      </a:r>
                      <a:endParaRPr lang="ru-RU" sz="1400" b="1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Материально-технические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Средства из федерального бюджета 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Оплата приобретения комплектующих и оборудования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5,6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marL="0" marR="0" indent="0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Работы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и услуги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Средства из федерального бюджета 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Оплата договоров  на оказание услуг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2,4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indent="0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Частные источники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Оплата договоров  на оказание услуг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0,9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564">
                <a:tc rowSpan="2"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Затраты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на оплату труда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Частные источники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Расходы Исполнителя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0,5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564">
                <a:tc vMerge="1">
                  <a:txBody>
                    <a:bodyPr/>
                    <a:lstStyle/>
                    <a:p>
                      <a:endParaRPr lang="ru-RU" sz="1400" dirty="0">
                        <a:solidFill>
                          <a:srgbClr val="FF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Средства из федерального бюджета 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Оплата договоров  на предоставление услуг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6207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ВАРИАНТЫ ИСПОЛНЕНИЯ</a:t>
            </a:r>
            <a:endParaRPr lang="ru-RU" sz="14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E868-178E-0F4D-8A9A-79941EADC299}" type="datetime1">
              <a:rPr lang="ru-RU" smtClean="0"/>
              <a:pPr/>
              <a:t>19.08.2017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60E9-E116-4F2D-91B7-27BAC0D3A970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8" name="Рисунок 7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742" y="4052493"/>
            <a:ext cx="4190999" cy="2849824"/>
          </a:xfrm>
          <a:prstGeom prst="rect">
            <a:avLst/>
          </a:prstGeom>
        </p:spPr>
      </p:pic>
      <p:pic>
        <p:nvPicPr>
          <p:cNvPr id="9" name="Рисунок 8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7032" y="1077760"/>
            <a:ext cx="4188972" cy="2830828"/>
          </a:xfrm>
          <a:prstGeom prst="rect">
            <a:avLst/>
          </a:prstGeom>
        </p:spPr>
      </p:pic>
      <p:pic>
        <p:nvPicPr>
          <p:cNvPr id="10" name="Рисунок 9" descr="untitled.364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9736" y="4052492"/>
            <a:ext cx="4188972" cy="2830828"/>
          </a:xfrm>
          <a:prstGeom prst="rect">
            <a:avLst/>
          </a:prstGeom>
        </p:spPr>
      </p:pic>
      <p:pic>
        <p:nvPicPr>
          <p:cNvPr id="11" name="Рисунок 10" descr="55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6141" y="1200592"/>
            <a:ext cx="5533218" cy="24979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34531" y="4676631"/>
            <a:ext cx="15456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ГИБРИДНАЯ</a:t>
            </a:r>
          </a:p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СХЕМА</a:t>
            </a:r>
            <a:endParaRPr lang="ru-RU" sz="2000" b="1" dirty="0">
              <a:solidFill>
                <a:srgbClr val="00B050"/>
              </a:solidFill>
            </a:endParaRPr>
          </a:p>
        </p:txBody>
      </p:sp>
      <p:cxnSp>
        <p:nvCxnSpPr>
          <p:cNvPr id="13" name="Скругленная соединительная линия 12"/>
          <p:cNvCxnSpPr>
            <a:stCxn id="12" idx="2"/>
          </p:cNvCxnSpPr>
          <p:nvPr/>
        </p:nvCxnSpPr>
        <p:spPr>
          <a:xfrm rot="16200000" flipH="1">
            <a:off x="5843594" y="4848262"/>
            <a:ext cx="416736" cy="1489246"/>
          </a:xfrm>
          <a:prstGeom prst="curvedConnector2">
            <a:avLst/>
          </a:prstGeom>
          <a:ln w="635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6141" y="1200592"/>
            <a:ext cx="1351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ГРУЗОВОЙ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181636" y="1077760"/>
            <a:ext cx="1442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СЛОЖЕНИЕ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41742" y="4052493"/>
            <a:ext cx="2048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ПАССАЖИРСКИЙ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29523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РИСКИ И ОТКРЫТЫЕ ВОПРОСЫ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E868-178E-0F4D-8A9A-79941EADC299}" type="datetime1">
              <a:rPr lang="ru-RU" smtClean="0"/>
              <a:pPr/>
              <a:t>19.08.2017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60E9-E116-4F2D-91B7-27BAC0D3A970}" type="slidenum">
              <a:rPr lang="ru-RU" smtClean="0"/>
              <a:pPr/>
              <a:t>20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04709828"/>
              </p:ext>
            </p:extLst>
          </p:nvPr>
        </p:nvGraphicFramePr>
        <p:xfrm>
          <a:off x="735808" y="1009655"/>
          <a:ext cx="9217024" cy="408418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735957"/>
                <a:gridCol w="5481067"/>
              </a:tblGrid>
              <a:tr h="649093">
                <a:tc>
                  <a:txBody>
                    <a:bodyPr/>
                    <a:lstStyle/>
                    <a:p>
                      <a:pPr marL="698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Основные риски проекта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/>
                      </a:r>
                      <a:b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</a:b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(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с высоким уровнем)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Описание риска и предлагаемых мероприятий по управлению риском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616993">
                <a:tc>
                  <a:txBody>
                    <a:bodyPr/>
                    <a:lstStyle/>
                    <a:p>
                      <a:pPr marL="69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Технологический риск: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лимитирование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характеристик БАС развитием в области источников питания, доступность источников питания и зарядной инфраструктуры.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Риск незначителен в силу бума электромобилей и альтернативной энергетики,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приведшему к увеличению темпов развития аккумуляторов и топливных элементов, а также снижению их стоимости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. Зарядная инфраструктура неминуемо будет развиваться по всему миру.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6993">
                <a:tc>
                  <a:txBody>
                    <a:bodyPr/>
                    <a:lstStyle/>
                    <a:p>
                      <a:pPr marL="69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Юридический риск: </a:t>
                      </a:r>
                      <a:r>
                        <a:rPr lang="ru-RU" sz="1400" dirty="0" smtClean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хотя ЛА такой массы не регистрируются и не сертифицируются в большинстве стран, есть риск возникновения временных барьеров в некоторых регионах.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Возможны ограничения при реализации.</a:t>
                      </a:r>
                      <a:r>
                        <a:rPr lang="ru-RU" sz="1400" baseline="0" dirty="0" smtClean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 Однако на целевых рынках (США и отдельные страны ЕС) таких ограничений не предвидится. 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6993">
                <a:tc>
                  <a:txBody>
                    <a:bodyPr/>
                    <a:lstStyle/>
                    <a:p>
                      <a:pPr marL="69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Эксплуатационный риск: </a:t>
                      </a:r>
                      <a:r>
                        <a:rPr lang="ru-RU" sz="1400" dirty="0" smtClean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ответственность производителя за безопасность </a:t>
                      </a:r>
                      <a:r>
                        <a:rPr lang="ru-RU" sz="1400" dirty="0" err="1" smtClean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эксплуатанта</a:t>
                      </a:r>
                      <a:r>
                        <a:rPr lang="ru-RU" sz="1400" dirty="0" smtClean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 и третьих лиц.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Риск не превышает таковой для производителя автомобиля, мотоцикла и т.п. техники. </a:t>
                      </a:r>
                      <a:r>
                        <a:rPr lang="ru-RU" sz="1400" baseline="0" dirty="0" smtClean="0"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 В значительной мере минимизируется юридическими методами (правилами эксплуатации, инструктажём и т.п.).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81193616"/>
              </p:ext>
            </p:extLst>
          </p:nvPr>
        </p:nvGraphicFramePr>
        <p:xfrm>
          <a:off x="735808" y="5031170"/>
          <a:ext cx="9217024" cy="208933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735957"/>
                <a:gridCol w="5481067"/>
              </a:tblGrid>
              <a:tr h="617155">
                <a:tc>
                  <a:txBody>
                    <a:bodyPr/>
                    <a:lstStyle/>
                    <a:p>
                      <a:pPr marL="698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Открытые вопросы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Предложения по решению открытых вопросов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1007607">
                <a:tc>
                  <a:txBody>
                    <a:bodyPr/>
                    <a:lstStyle/>
                    <a:p>
                      <a:pPr marL="349885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Система предотвращения столкновений с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распознаванием мелких объектов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и стекла.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cs typeface="Arial" pitchFamily="34" charset="0"/>
                        </a:rPr>
                        <a:t>БАС</a:t>
                      </a:r>
                      <a:r>
                        <a:rPr lang="ru-RU" sz="1400" baseline="0" dirty="0" smtClean="0">
                          <a:effectLst/>
                          <a:latin typeface="+mj-lt"/>
                          <a:cs typeface="Arial" pitchFamily="34" charset="0"/>
                        </a:rPr>
                        <a:t> такого типа, ориентированные на применение вблизи людей и в городах, должны обладать развитой системой ориентации. Основными угрозами для БАС являются провода (верёвки, тросы и т.п.) и стекло (стеклянные стены современных домов), распознавание которых имеющимися методами затруднено. Требуется разработка таких систем.</a:t>
                      </a:r>
                      <a:endParaRPr lang="ru-RU" sz="1400" dirty="0" smtClean="0"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1701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dirty="0" smtClean="0"/>
              <a:t>Расчёты и моделирование</a:t>
            </a:r>
            <a:endParaRPr lang="ru-RU" b="1" dirty="0"/>
          </a:p>
        </p:txBody>
      </p:sp>
      <p:pic>
        <p:nvPicPr>
          <p:cNvPr id="33" name="Рисунок 32" descr="ducted propell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1841" y="4359076"/>
            <a:ext cx="2722299" cy="2393115"/>
          </a:xfrm>
          <a:prstGeom prst="rect">
            <a:avLst/>
          </a:prstGeom>
        </p:spPr>
      </p:pic>
      <p:pic>
        <p:nvPicPr>
          <p:cNvPr id="34" name="Рисунок 33" descr="fl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41" y="4359076"/>
            <a:ext cx="4065546" cy="2393116"/>
          </a:xfrm>
          <a:prstGeom prst="rect">
            <a:avLst/>
          </a:prstGeom>
        </p:spPr>
      </p:pic>
      <p:pic>
        <p:nvPicPr>
          <p:cNvPr id="35" name="Рисунок 34" descr="продувк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4189" y="4359076"/>
            <a:ext cx="3479646" cy="2393116"/>
          </a:xfrm>
          <a:prstGeom prst="rect">
            <a:avLst/>
          </a:prstGeom>
        </p:spPr>
      </p:pic>
      <p:pic>
        <p:nvPicPr>
          <p:cNvPr id="36" name="Рисунок 35" descr="напряжения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845" y="1047391"/>
            <a:ext cx="4622067" cy="3116745"/>
          </a:xfrm>
          <a:prstGeom prst="rect">
            <a:avLst/>
          </a:prstGeom>
        </p:spPr>
      </p:pic>
      <p:pic>
        <p:nvPicPr>
          <p:cNvPr id="37" name="Рисунок 36" descr="напряжения крупно 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7339" y="989017"/>
            <a:ext cx="4690409" cy="32454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193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автопило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962" y="3580600"/>
            <a:ext cx="3146321" cy="346032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dirty="0" smtClean="0"/>
              <a:t>ПРОТОТИПИРОВАНИЕ</a:t>
            </a:r>
            <a:endParaRPr lang="ru-RU" b="1" dirty="0"/>
          </a:p>
        </p:txBody>
      </p:sp>
      <p:pic>
        <p:nvPicPr>
          <p:cNvPr id="1026" name="Picture 2" descr="E:\Cloud\!!!!!!Аэронет v3\прототи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22" y="1893571"/>
            <a:ext cx="5842536" cy="4840317"/>
          </a:xfrm>
          <a:prstGeom prst="rect">
            <a:avLst/>
          </a:prstGeom>
          <a:noFill/>
        </p:spPr>
      </p:pic>
      <p:pic>
        <p:nvPicPr>
          <p:cNvPr id="9" name="Рисунок 8" descr="прототип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513" y="1211271"/>
            <a:ext cx="3682402" cy="24559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0227" y="1345142"/>
            <a:ext cx="5644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Изготовлены автопилот и прототип 1:10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193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dirty="0" smtClean="0"/>
              <a:t>Динамика развития проекта (по годам)</a:t>
            </a:r>
            <a:endParaRPr lang="ru-RU" b="1" dirty="0"/>
          </a:p>
        </p:txBody>
      </p:sp>
      <p:pic>
        <p:nvPicPr>
          <p:cNvPr id="6" name="Рисунок 5" descr="7777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93268" y="3273672"/>
            <a:ext cx="1469755" cy="1615807"/>
          </a:xfrm>
          <a:prstGeom prst="rect">
            <a:avLst/>
          </a:prstGeom>
        </p:spPr>
      </p:pic>
      <p:pic>
        <p:nvPicPr>
          <p:cNvPr id="7" name="Рисунок 6" descr="Геликоптер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98" y="1482464"/>
            <a:ext cx="1735450" cy="1373466"/>
          </a:xfrm>
          <a:prstGeom prst="rect">
            <a:avLst/>
          </a:prstGeom>
        </p:spPr>
      </p:pic>
      <p:pic>
        <p:nvPicPr>
          <p:cNvPr id="8" name="Рисунок 7" descr="Проектный эскиз 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48293" y="1476071"/>
            <a:ext cx="2253187" cy="1379859"/>
          </a:xfrm>
          <a:prstGeom prst="rect">
            <a:avLst/>
          </a:prstGeom>
        </p:spPr>
      </p:pic>
      <p:pic>
        <p:nvPicPr>
          <p:cNvPr id="10" name="Рисунок 9" descr="Концепт Катамаран 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76243" y="1591374"/>
            <a:ext cx="1950536" cy="1182081"/>
          </a:xfrm>
          <a:prstGeom prst="rect">
            <a:avLst/>
          </a:prstGeom>
        </p:spPr>
      </p:pic>
      <p:pic>
        <p:nvPicPr>
          <p:cNvPr id="11" name="Рисунок 10" descr="DSC02479_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494" y="3490682"/>
            <a:ext cx="2216492" cy="1239850"/>
          </a:xfrm>
          <a:prstGeom prst="rect">
            <a:avLst/>
          </a:prstGeom>
        </p:spPr>
      </p:pic>
      <p:pic>
        <p:nvPicPr>
          <p:cNvPr id="12" name="Рисунок 11" descr="2_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7435" y="3510157"/>
            <a:ext cx="2648478" cy="1221611"/>
          </a:xfrm>
          <a:prstGeom prst="rect">
            <a:avLst/>
          </a:prstGeom>
        </p:spPr>
      </p:pic>
      <p:pic>
        <p:nvPicPr>
          <p:cNvPr id="13" name="Рисунок 12" descr="SN85199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07262" y="5639202"/>
            <a:ext cx="1803235" cy="1352426"/>
          </a:xfrm>
          <a:prstGeom prst="rect">
            <a:avLst/>
          </a:prstGeom>
        </p:spPr>
      </p:pic>
      <p:pic>
        <p:nvPicPr>
          <p:cNvPr id="14" name="Рисунок 13" descr="SN85202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83331" y="5687328"/>
            <a:ext cx="1739067" cy="13043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1825" y="4902498"/>
            <a:ext cx="6781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u="sng" dirty="0" smtClean="0"/>
              <a:t>Испытания</a:t>
            </a:r>
            <a:r>
              <a:rPr lang="ru-RU" sz="1600" dirty="0" smtClean="0"/>
              <a:t>: создан стенд испытания тяги, протестировано 14 моделей  пропеллеров и 4 модели двигателей, выбрана оптимальная пара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136716" y="3075520"/>
            <a:ext cx="6826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u="sng" dirty="0" smtClean="0"/>
              <a:t>Автопилот</a:t>
            </a:r>
            <a:r>
              <a:rPr lang="ru-RU" sz="1600" dirty="0" smtClean="0"/>
              <a:t>:  2005 год                                2010 год                                    2016 год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59698" y="1135149"/>
            <a:ext cx="10628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u="sng" dirty="0" smtClean="0"/>
              <a:t>Дизайн</a:t>
            </a:r>
            <a:r>
              <a:rPr lang="ru-RU" sz="1600" dirty="0" smtClean="0"/>
              <a:t>:  2014 год                      2014 год                                 2015 год                             2016 год                              2017 год</a:t>
            </a:r>
            <a:endParaRPr lang="ru-RU" sz="1600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1598911" y="2182415"/>
            <a:ext cx="249382" cy="332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4120784" y="2016161"/>
            <a:ext cx="249382" cy="332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8260873" y="2016160"/>
            <a:ext cx="249382" cy="332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6336404" y="2016161"/>
            <a:ext cx="249382" cy="332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2448053" y="3915321"/>
            <a:ext cx="249382" cy="332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5383979" y="3915321"/>
            <a:ext cx="249382" cy="332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2515428" y="6201100"/>
            <a:ext cx="249382" cy="332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4666574" y="6219217"/>
            <a:ext cx="249382" cy="332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7122695" y="3642168"/>
            <a:ext cx="3378458" cy="3293209"/>
          </a:xfrm>
          <a:prstGeom prst="rect">
            <a:avLst/>
          </a:prstGeom>
          <a:solidFill>
            <a:schemeClr val="accent5">
              <a:lumMod val="60000"/>
              <a:lumOff val="40000"/>
              <a:alpha val="3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i="1" u="sng" dirty="0" smtClean="0"/>
              <a:t>С нами работают:</a:t>
            </a:r>
          </a:p>
          <a:p>
            <a:endParaRPr lang="ru-RU" sz="1600" b="1" i="1" u="sng" dirty="0" smtClean="0"/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  </a:t>
            </a:r>
            <a:r>
              <a:rPr lang="en-US" sz="1600" b="1" i="1" dirty="0" err="1" smtClean="0"/>
              <a:t>VivEng</a:t>
            </a:r>
            <a:r>
              <a:rPr lang="en-US" sz="1600" b="1" i="1" dirty="0" smtClean="0"/>
              <a:t>, Inc</a:t>
            </a:r>
            <a:r>
              <a:rPr lang="ru-RU" sz="1600" b="1" dirty="0" smtClean="0"/>
              <a:t>. США</a:t>
            </a:r>
            <a:r>
              <a:rPr lang="ru-RU" sz="1600" dirty="0" smtClean="0"/>
              <a:t>. Разработка микросхемы управления двигателями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  </a:t>
            </a:r>
            <a:r>
              <a:rPr lang="ru-RU" sz="1600" b="1" i="1" dirty="0" smtClean="0"/>
              <a:t>ООО "АС и ПП". </a:t>
            </a:r>
            <a:r>
              <a:rPr lang="ru-RU" sz="1600" b="1" dirty="0" smtClean="0"/>
              <a:t>РФ</a:t>
            </a:r>
            <a:r>
              <a:rPr lang="ru-RU" sz="1600" dirty="0" smtClean="0"/>
              <a:t>, </a:t>
            </a:r>
            <a:r>
              <a:rPr lang="ru-RU" sz="1600" dirty="0" err="1" smtClean="0"/>
              <a:t>Сколково</a:t>
            </a:r>
            <a:r>
              <a:rPr lang="ru-RU" sz="1600" dirty="0" smtClean="0"/>
              <a:t>. Разработка асинхронного двигателя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  </a:t>
            </a:r>
            <a:r>
              <a:rPr lang="ru-RU" sz="1600" b="1" i="1" dirty="0" err="1" smtClean="0"/>
              <a:t>Aandvalk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Systems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Ltd</a:t>
            </a:r>
            <a:r>
              <a:rPr lang="ru-RU" sz="1600" i="1" dirty="0" smtClean="0"/>
              <a:t>. </a:t>
            </a:r>
            <a:r>
              <a:rPr lang="ru-RU" sz="1600" dirty="0" smtClean="0"/>
              <a:t>Израиль. Разработка системы бортовой коммуникации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  </a:t>
            </a:r>
            <a:r>
              <a:rPr lang="ru-RU" sz="1600" b="1" i="1" dirty="0" err="1" smtClean="0"/>
              <a:t>Würth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Elektronik</a:t>
            </a:r>
            <a:r>
              <a:rPr lang="ru-RU" sz="1600" b="1" i="1" dirty="0" smtClean="0"/>
              <a:t> </a:t>
            </a:r>
            <a:r>
              <a:rPr lang="en-US" sz="1600" b="1" i="1" dirty="0" smtClean="0"/>
              <a:t>GmbH &amp; Co. KG</a:t>
            </a:r>
            <a:r>
              <a:rPr lang="ru-RU" sz="1600" dirty="0" smtClean="0"/>
              <a:t>. Германия. Технологическая и производственная поддержка</a:t>
            </a:r>
            <a:endParaRPr lang="ru-RU" sz="1600" dirty="0"/>
          </a:p>
        </p:txBody>
      </p:sp>
      <p:pic>
        <p:nvPicPr>
          <p:cNvPr id="30" name="Рисунок 29" descr="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81825" y="5687328"/>
            <a:ext cx="2291161" cy="1304300"/>
          </a:xfrm>
          <a:prstGeom prst="rect">
            <a:avLst/>
          </a:prstGeom>
        </p:spPr>
      </p:pic>
      <p:pic>
        <p:nvPicPr>
          <p:cNvPr id="31" name="Рисунок 30" descr="Drone proposal_0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97416" y="1473703"/>
            <a:ext cx="1655837" cy="1366065"/>
          </a:xfrm>
          <a:prstGeom prst="rect">
            <a:avLst/>
          </a:prstGeom>
        </p:spPr>
      </p:pic>
      <p:pic>
        <p:nvPicPr>
          <p:cNvPr id="32" name="Рисунок 31" descr="333333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516520" y="1675194"/>
            <a:ext cx="2131328" cy="10206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193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Приложения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55322" y="1642518"/>
            <a:ext cx="4054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ru-RU" dirty="0" smtClean="0"/>
          </a:p>
        </p:txBody>
      </p:sp>
      <p:graphicFrame>
        <p:nvGraphicFramePr>
          <p:cNvPr id="8" name="Схема 7"/>
          <p:cNvGraphicFramePr/>
          <p:nvPr/>
        </p:nvGraphicFramePr>
        <p:xfrm>
          <a:off x="3747630" y="1766607"/>
          <a:ext cx="6811283" cy="5144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8626785" y="2090104"/>
          <a:ext cx="1839684" cy="1076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Стрелка вправо 9"/>
          <p:cNvSpPr/>
          <p:nvPr/>
        </p:nvSpPr>
        <p:spPr>
          <a:xfrm>
            <a:off x="8242921" y="2357604"/>
            <a:ext cx="326114" cy="383665"/>
          </a:xfrm>
          <a:prstGeom prst="rightArrow">
            <a:avLst/>
          </a:prstGeom>
          <a:scene3d>
            <a:camera prst="orthographicFront"/>
            <a:lightRig rig="glow" dir="t"/>
          </a:scene3d>
          <a:sp3d prstMaterial="flat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33137" y="1712850"/>
            <a:ext cx="4386716" cy="5262979"/>
          </a:xfrm>
          <a:prstGeom prst="rect">
            <a:avLst/>
          </a:prstGeom>
          <a:solidFill>
            <a:schemeClr val="accent5">
              <a:lumMod val="60000"/>
              <a:lumOff val="40000"/>
              <a:alpha val="3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400" dirty="0" smtClean="0"/>
              <a:t>Кроме перечисленных конкурентов, разработкой электрических ЛА заняты </a:t>
            </a:r>
            <a:r>
              <a:rPr lang="en-US" sz="1400" dirty="0" smtClean="0">
                <a:cs typeface="Arial" pitchFamily="34" charset="0"/>
                <a:hlinkClick r:id="rId12"/>
              </a:rPr>
              <a:t>Sikorsky</a:t>
            </a:r>
            <a:r>
              <a:rPr lang="ru-RU" sz="1400" dirty="0" smtClean="0">
                <a:cs typeface="Arial" pitchFamily="34" charset="0"/>
              </a:rPr>
              <a:t> и </a:t>
            </a:r>
            <a:r>
              <a:rPr lang="en-US" sz="1400" dirty="0" smtClean="0">
                <a:cs typeface="Arial" pitchFamily="34" charset="0"/>
                <a:hlinkClick r:id="rId13"/>
              </a:rPr>
              <a:t>Airbus</a:t>
            </a:r>
            <a:r>
              <a:rPr lang="ru-RU" sz="1400" dirty="0" smtClean="0">
                <a:cs typeface="Arial" pitchFamily="34" charset="0"/>
              </a:rPr>
              <a:t>, что подтверждает перспективность рынка</a:t>
            </a:r>
            <a:r>
              <a:rPr lang="ru-RU" sz="1400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ru-RU" sz="1400" dirty="0" smtClean="0"/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Наша команда и наши партнёры, вместе, имеем уникальное сочетание опыта и возможностей для качественной реализации проекта на мировом рынке.</a:t>
            </a:r>
          </a:p>
          <a:p>
            <a:pPr>
              <a:buFont typeface="Wingdings" pitchFamily="2" charset="2"/>
              <a:buChar char="Ø"/>
            </a:pPr>
            <a:endParaRPr lang="ru-RU" sz="1400" dirty="0" smtClean="0"/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Мы уже решили проблемы, с которыми конкурентам только предстоит столкнуться.</a:t>
            </a:r>
          </a:p>
          <a:p>
            <a:endParaRPr lang="ru-RU" sz="1400" dirty="0" smtClean="0"/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Продукт проекта – </a:t>
            </a:r>
            <a:r>
              <a:rPr lang="ru-RU" sz="1400" dirty="0" err="1" smtClean="0"/>
              <a:t>мультикоптер</a:t>
            </a:r>
            <a:r>
              <a:rPr lang="ru-RU" sz="1400" dirty="0" smtClean="0"/>
              <a:t> – является базовой технологией (подобно ПК, смартфонам и т.п.) образующей новые ниши рынка и сервисы.</a:t>
            </a:r>
          </a:p>
          <a:p>
            <a:endParaRPr lang="ru-RU" sz="1400" dirty="0" smtClean="0"/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Для базовых технологий жизненно важны выход на рынок в числе первых и формирование сообщества.</a:t>
            </a:r>
          </a:p>
          <a:p>
            <a:endParaRPr lang="ru-RU" sz="1400" dirty="0" smtClean="0"/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Себестоимость продукта в 10 раз ниже предполагаемой рыночной стоимости. </a:t>
            </a:r>
          </a:p>
          <a:p>
            <a:endParaRPr lang="ru-RU" sz="1400" dirty="0" smtClean="0"/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Именно сейчас наступил тот момент, когда все необходимые для реализации проекта технологии достигли приемлемого уровня.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248126" y="998642"/>
            <a:ext cx="6730189" cy="599625"/>
            <a:chOff x="0" y="1637"/>
            <a:chExt cx="5322004" cy="599625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1637"/>
              <a:ext cx="5322004" cy="59962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29271" y="30908"/>
              <a:ext cx="5263462" cy="541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r>
                <a:rPr lang="ru-RU" sz="2500" dirty="0" smtClean="0">
                  <a:solidFill>
                    <a:schemeClr val="tx1"/>
                  </a:solidFill>
                </a:rPr>
                <a:t>Почему наш проект получится именно сейчас?</a:t>
              </a:r>
              <a:endParaRPr lang="ru-RU" sz="25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90193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МЕСТО ПРОЕКТА В ДОРОЖНОЙ КАРТЕ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3513" y="989018"/>
            <a:ext cx="9410487" cy="584556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Стратегическая </a:t>
            </a:r>
            <a:r>
              <a:rPr lang="ru-RU" b="1" dirty="0"/>
              <a:t>цель ДК: </a:t>
            </a:r>
            <a:endParaRPr lang="ru-RU" b="1" dirty="0" smtClean="0"/>
          </a:p>
          <a:p>
            <a:pPr marL="0" indent="0">
              <a:buNone/>
            </a:pPr>
            <a:r>
              <a:rPr lang="ru-RU" sz="1600" dirty="0" smtClean="0"/>
              <a:t>Сделать к 2035г </a:t>
            </a:r>
            <a:r>
              <a:rPr lang="ru-RU" sz="1600" dirty="0" err="1" smtClean="0"/>
              <a:t>Аэронет</a:t>
            </a:r>
            <a:r>
              <a:rPr lang="ru-RU" sz="1600" dirty="0" smtClean="0"/>
              <a:t> глобально конкурентоспособной отраслью российской экономики, лидером в ряде сегментов мирового рынка беспилотных авиационных систем и продуктов и услуг на их основе. Планируется захват до 8,5% мирового рынка </a:t>
            </a:r>
            <a:r>
              <a:rPr lang="en-US" sz="1600" dirty="0" smtClean="0"/>
              <a:t>ATV</a:t>
            </a:r>
            <a:r>
              <a:rPr lang="ru-RU" sz="1600" dirty="0" smtClean="0"/>
              <a:t> техники и до 25% рынка малых ЛА, включая рынок услуг малых ЛА.</a:t>
            </a:r>
          </a:p>
          <a:p>
            <a:pPr marL="0" indent="0">
              <a:buNone/>
            </a:pPr>
            <a:r>
              <a:rPr lang="ru-RU" b="1" dirty="0" smtClean="0"/>
              <a:t>Направления ДК: </a:t>
            </a:r>
            <a:endParaRPr lang="ru-RU" b="1" dirty="0"/>
          </a:p>
          <a:p>
            <a:pPr lvl="1"/>
            <a:r>
              <a:rPr lang="ru-RU" sz="1600" dirty="0" smtClean="0"/>
              <a:t>1.2. ПРИМЕНЕНИЕ БАС В СЕЛЬСКОМ ХОЗЯЙСТВЕ (С/Х)</a:t>
            </a:r>
          </a:p>
          <a:p>
            <a:pPr lvl="1"/>
            <a:r>
              <a:rPr lang="ru-RU" sz="1600" dirty="0" smtClean="0"/>
              <a:t>1.3 КОМПЛЕКСНЫЕ РЕШЕНИЯ ПО ПЕРЕВОЗКЕ ГРУЗОВ И ПАССАЖИРОВ С ПРИМЕНЕНИЕМ БАС </a:t>
            </a:r>
          </a:p>
          <a:p>
            <a:pPr marL="0" indent="0">
              <a:buNone/>
            </a:pPr>
            <a:r>
              <a:rPr lang="ru-RU" b="1" dirty="0" smtClean="0"/>
              <a:t>Целевые показатели дорожной карты:</a:t>
            </a:r>
          </a:p>
          <a:p>
            <a:pPr lvl="1"/>
            <a:r>
              <a:rPr lang="ru-RU" dirty="0" smtClean="0"/>
              <a:t>дистанционного зондирования Земли и мониторинга, сельского хозяйства, связи и телекоммуникаций, перевозки грузов (в перспективе и людей), поиска и спасания, развитие технологий БАС, развитие законодательного регулирования авиационной отрасли.</a:t>
            </a:r>
          </a:p>
          <a:p>
            <a:pPr marL="0" indent="0">
              <a:buNone/>
            </a:pPr>
            <a:r>
              <a:rPr lang="ru-RU" b="1" dirty="0" smtClean="0"/>
              <a:t>Значимые контрольные результаты реализации</a:t>
            </a:r>
            <a:r>
              <a:rPr lang="en-US" b="1" dirty="0" smtClean="0"/>
              <a:t> </a:t>
            </a:r>
            <a:r>
              <a:rPr lang="ru-RU" b="1" dirty="0" smtClean="0"/>
              <a:t>ДК</a:t>
            </a:r>
            <a:r>
              <a:rPr lang="en-US" b="1" dirty="0" smtClean="0"/>
              <a:t>:</a:t>
            </a:r>
            <a:endParaRPr lang="ru-RU" b="1" dirty="0" smtClean="0"/>
          </a:p>
          <a:p>
            <a:pPr lvl="1"/>
            <a:r>
              <a:rPr lang="ru-RU" dirty="0" smtClean="0"/>
              <a:t>Разработана концепция применения БАС для доставки грузов и проведена разработка технических требований к БАС. </a:t>
            </a:r>
          </a:p>
          <a:p>
            <a:pPr lvl="1"/>
            <a:r>
              <a:rPr lang="ru-RU" dirty="0" smtClean="0"/>
              <a:t>Созданы экспериментальные образцы БАС в различных категориях грузоподъемности.	</a:t>
            </a:r>
          </a:p>
          <a:p>
            <a:pPr lvl="1"/>
            <a:r>
              <a:rPr lang="ru-RU" dirty="0" smtClean="0"/>
              <a:t>Сформирована программа развития беспилотных воздушных перевозок, созданы новые воздухоплавательные БАС для обеспечения доступности удаленных территорий, проведения работ различного назначения.	</a:t>
            </a:r>
          </a:p>
          <a:p>
            <a:pPr lvl="1"/>
            <a:r>
              <a:rPr lang="ru-RU" dirty="0" smtClean="0"/>
              <a:t>На базе отработки грузовой БАС разработан и изготовлен опытный образец пассажирской авиационной системы, беспилотной и пилотируемой.</a:t>
            </a:r>
            <a:endParaRPr lang="ru-RU" b="1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E868-178E-0F4D-8A9A-79941EADC299}" type="datetime1">
              <a:rPr lang="ru-RU" smtClean="0"/>
              <a:pPr/>
              <a:t>19.08.2017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60E9-E116-4F2D-91B7-27BAC0D3A970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523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Общая информация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E868-178E-0F4D-8A9A-79941EADC299}" type="datetime1">
              <a:rPr lang="ru-RU" smtClean="0"/>
              <a:pPr/>
              <a:t>19.08.2017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60E9-E116-4F2D-91B7-27BAC0D3A97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42922" y="986234"/>
            <a:ext cx="1269005" cy="126026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ru-RU" b="1" dirty="0" smtClean="0"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Цели проекта</a:t>
            </a:r>
            <a:endParaRPr lang="ru-RU" b="1" dirty="0">
              <a:latin typeface="+mj-lt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94206" y="986231"/>
            <a:ext cx="764415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Сделать летательный аппарат финансово доступным для частного и </a:t>
            </a:r>
            <a:r>
              <a:rPr lang="ru-RU" sz="1600" dirty="0" err="1" smtClean="0"/>
              <a:t>бизнес-использования</a:t>
            </a:r>
            <a:r>
              <a:rPr lang="ru-RU" sz="1600" dirty="0" smtClean="0"/>
              <a:t>. 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Разработать и подготовить к серийному производству БАС кластерного типа, отличающийся высокой надёжностью и применимый в условиях скопления людей, над жилыми домами и сооружениями и для перевозки людей (в перспективе). 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Вывести уникальную, запатентованную российскую технологию на международный рынок.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42922" y="6189469"/>
            <a:ext cx="1269005" cy="4189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ru-RU" b="1" dirty="0" smtClean="0"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Сроки проекта</a:t>
            </a:r>
            <a:endParaRPr lang="ru-RU" b="1" dirty="0">
              <a:latin typeface="+mj-lt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94206" y="6189468"/>
            <a:ext cx="7802406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ea typeface="Tahoma" panose="020B0604030504040204" pitchFamily="34" charset="0"/>
                <a:cs typeface="Arial" panose="020B0604020202020204" pitchFamily="34" charset="0"/>
              </a:rPr>
              <a:t>5 лет – до запуска серийного производства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ea typeface="Tahoma" panose="020B0604030504040204" pitchFamily="34" charset="0"/>
                <a:cs typeface="Arial" panose="020B0604020202020204" pitchFamily="34" charset="0"/>
              </a:rPr>
              <a:t>2,5 года (06.2017 - 01.2020) </a:t>
            </a:r>
            <a:r>
              <a:rPr lang="ru-RU" sz="1400" dirty="0" smtClean="0">
                <a:ea typeface="Tahoma" panose="020B0604030504040204" pitchFamily="34" charset="0"/>
                <a:cs typeface="Arial" panose="020B0604020202020204" pitchFamily="34" charset="0"/>
              </a:rPr>
              <a:t>(1 год на 1 этап + 1,5 года на 2 этап</a:t>
            </a:r>
            <a:r>
              <a:rPr lang="ru-RU" dirty="0" smtClean="0">
                <a:ea typeface="Tahoma" panose="020B0604030504040204" pitchFamily="34" charset="0"/>
                <a:cs typeface="Arial" panose="020B0604020202020204" pitchFamily="34" charset="0"/>
              </a:rPr>
              <a:t>) – предсерийная стадия</a:t>
            </a:r>
            <a:endParaRPr lang="ru-RU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2922" y="4864829"/>
            <a:ext cx="1684230" cy="104006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ru-RU" b="1" dirty="0" smtClean="0"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Общая стоимость проекта	</a:t>
            </a:r>
            <a:endParaRPr lang="ru-RU" b="1" dirty="0">
              <a:latin typeface="+mj-lt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094205" y="4915629"/>
            <a:ext cx="7831191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ea typeface="Tahoma" panose="020B0604030504040204" pitchFamily="34" charset="0"/>
                <a:cs typeface="Arial" panose="020B0604020202020204" pitchFamily="34" charset="0"/>
              </a:rPr>
              <a:t>644 млн.руб. – полная стоимость</a:t>
            </a:r>
            <a:endParaRPr lang="ru-RU" sz="1400" dirty="0" smtClean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ea typeface="Tahoma" panose="020B0604030504040204" pitchFamily="34" charset="0"/>
                <a:cs typeface="Arial" panose="020B0604020202020204" pitchFamily="34" charset="0"/>
              </a:rPr>
              <a:t>61,4 млн.руб. </a:t>
            </a:r>
            <a:r>
              <a:rPr lang="ru-RU" sz="1400" dirty="0" smtClean="0">
                <a:ea typeface="Tahoma" panose="020B0604030504040204" pitchFamily="34" charset="0"/>
                <a:cs typeface="Arial" panose="020B0604020202020204" pitchFamily="34" charset="0"/>
              </a:rPr>
              <a:t>(10,4 млн. за 1 этап + 51 млн. за 2 этап) </a:t>
            </a:r>
            <a:r>
              <a:rPr lang="ru-RU" dirty="0" smtClean="0">
                <a:ea typeface="Tahoma" panose="020B0604030504040204" pitchFamily="34" charset="0"/>
                <a:cs typeface="Arial" panose="020B0604020202020204" pitchFamily="34" charset="0"/>
              </a:rPr>
              <a:t>– предсерийная стадия</a:t>
            </a:r>
            <a:endParaRPr lang="ru-RU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2922" y="3123209"/>
            <a:ext cx="1485136" cy="164447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ru-RU" b="1" dirty="0" smtClean="0"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Результаты проекта</a:t>
            </a:r>
            <a:endParaRPr lang="ru-RU" b="1" dirty="0">
              <a:latin typeface="+mj-lt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094205" y="3123210"/>
            <a:ext cx="783119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Разработка концепции БАС для доставки грузов и в перспективе перевозки людей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Изготовление специализированного стенда-аналога БАС и проведение его комплексных испытаний 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Создание предсерийного образца БАС удовлетворяющего критериям надёжности не ниже вертолётов </a:t>
            </a:r>
            <a:r>
              <a:rPr lang="ru-RU" sz="1600" dirty="0" err="1" smtClean="0"/>
              <a:t>Robinson</a:t>
            </a:r>
            <a:r>
              <a:rPr lang="ru-RU" sz="1600" dirty="0" smtClean="0"/>
              <a:t> и стоимости не более автомобиля D класса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Разработка программы сертификации в тех случаях, когда сертификация требуется;</a:t>
            </a:r>
            <a:endParaRPr lang="ru-RU" sz="1600" dirty="0">
              <a:latin typeface="+mj-lt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671707" y="4713319"/>
            <a:ext cx="925368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642922" y="3123209"/>
            <a:ext cx="925368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671707" y="6035304"/>
            <a:ext cx="925368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396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258763"/>
            <a:ext cx="7289800" cy="730250"/>
          </a:xfrm>
        </p:spPr>
        <p:txBody>
          <a:bodyPr/>
          <a:lstStyle/>
          <a:p>
            <a:r>
              <a:rPr lang="ru-RU" b="1" cap="none" smtClean="0">
                <a:latin typeface="Calibri" pitchFamily="34" charset="0"/>
                <a:cs typeface="Calibri" pitchFamily="34" charset="0"/>
              </a:rPr>
              <a:t>ПРЕДПОСЫЛКИ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F9FE868-178E-0F4D-8A9A-79941EADC299}" type="datetime1">
              <a:rPr lang="ru-RU"/>
              <a:pPr>
                <a:defRPr/>
              </a:pPr>
              <a:t>19.08.2017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2DFC83-0C61-41FB-AA87-F1CB1CDCA5EA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43010" y="2458417"/>
            <a:ext cx="870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2012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34529" y="3176424"/>
            <a:ext cx="870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2013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36662" y="3922190"/>
            <a:ext cx="870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2014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8656" y="4650902"/>
            <a:ext cx="870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2015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43010" y="5424064"/>
            <a:ext cx="870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2016</a:t>
            </a:r>
          </a:p>
        </p:txBody>
      </p:sp>
      <p:pic>
        <p:nvPicPr>
          <p:cNvPr id="13" name="Рисунок 12" descr="2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148" y="3053654"/>
            <a:ext cx="1038533" cy="684000"/>
          </a:xfrm>
          <a:prstGeom prst="rect">
            <a:avLst/>
          </a:prstGeom>
        </p:spPr>
      </p:pic>
      <p:pic>
        <p:nvPicPr>
          <p:cNvPr id="14" name="Рисунок 13" descr="News_64463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1458" y="3053654"/>
            <a:ext cx="1247417" cy="684000"/>
          </a:xfrm>
          <a:prstGeom prst="rect">
            <a:avLst/>
          </a:prstGeom>
        </p:spPr>
      </p:pic>
      <p:pic>
        <p:nvPicPr>
          <p:cNvPr id="15" name="Рисунок 14" descr="multikop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7392" y="3795066"/>
            <a:ext cx="955136" cy="684000"/>
          </a:xfrm>
          <a:prstGeom prst="rect">
            <a:avLst/>
          </a:prstGeom>
        </p:spPr>
      </p:pic>
      <p:pic>
        <p:nvPicPr>
          <p:cNvPr id="16" name="Рисунок 15" descr="flike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62252" y="4536478"/>
            <a:ext cx="1221083" cy="684000"/>
          </a:xfrm>
          <a:prstGeom prst="rect">
            <a:avLst/>
          </a:prstGeom>
        </p:spPr>
      </p:pic>
      <p:pic>
        <p:nvPicPr>
          <p:cNvPr id="17" name="Рисунок 16" descr="537bfcb821f950c6639beabfe3e772d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0810" y="4536478"/>
            <a:ext cx="684000" cy="684000"/>
          </a:xfrm>
          <a:prstGeom prst="rect">
            <a:avLst/>
          </a:prstGeom>
        </p:spPr>
      </p:pic>
      <p:pic>
        <p:nvPicPr>
          <p:cNvPr id="19" name="Рисунок 18" descr="1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19549" y="4536478"/>
            <a:ext cx="567217" cy="684000"/>
          </a:xfrm>
          <a:prstGeom prst="rect">
            <a:avLst/>
          </a:prstGeom>
        </p:spPr>
      </p:pic>
      <p:pic>
        <p:nvPicPr>
          <p:cNvPr id="20" name="Рисунок 19" descr="2016-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16734" y="5290590"/>
            <a:ext cx="998000" cy="684000"/>
          </a:xfrm>
          <a:prstGeom prst="rect">
            <a:avLst/>
          </a:prstGeom>
        </p:spPr>
      </p:pic>
      <p:pic>
        <p:nvPicPr>
          <p:cNvPr id="21" name="Рисунок 20" descr="manned-multirotor-flight-sweden-1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25650" y="5290590"/>
            <a:ext cx="1183552" cy="684000"/>
          </a:xfrm>
          <a:prstGeom prst="rect">
            <a:avLst/>
          </a:prstGeom>
        </p:spPr>
      </p:pic>
      <p:pic>
        <p:nvPicPr>
          <p:cNvPr id="22" name="Рисунок 21" descr="sddefault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70635" y="5290590"/>
            <a:ext cx="1050874" cy="684000"/>
          </a:xfrm>
          <a:prstGeom prst="rect">
            <a:avLst/>
          </a:prstGeom>
        </p:spPr>
      </p:pic>
      <p:pic>
        <p:nvPicPr>
          <p:cNvPr id="23" name="Рисунок 22" descr="The-Future-of-Aviation-Eccentric-Plumber-Builds-Futuristic-Hoverbike-That-Can-Fly-0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47099" y="6044702"/>
            <a:ext cx="1493450" cy="684000"/>
          </a:xfrm>
          <a:prstGeom prst="rect">
            <a:avLst/>
          </a:prstGeom>
        </p:spPr>
      </p:pic>
      <p:pic>
        <p:nvPicPr>
          <p:cNvPr id="24" name="Рисунок 23" descr="2015-2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54148" y="4536478"/>
            <a:ext cx="1231200" cy="684000"/>
          </a:xfrm>
          <a:prstGeom prst="rect">
            <a:avLst/>
          </a:prstGeom>
        </p:spPr>
      </p:pic>
      <p:pic>
        <p:nvPicPr>
          <p:cNvPr id="25" name="Рисунок 24" descr="2017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861435" y="6044702"/>
            <a:ext cx="1155723" cy="684000"/>
          </a:xfrm>
          <a:prstGeom prst="rect">
            <a:avLst/>
          </a:prstGeom>
        </p:spPr>
      </p:pic>
      <p:pic>
        <p:nvPicPr>
          <p:cNvPr id="26" name="Рисунок 25" descr="motobike23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251536" y="5290590"/>
            <a:ext cx="1216000" cy="684000"/>
          </a:xfrm>
          <a:prstGeom prst="rect">
            <a:avLst/>
          </a:prstGeom>
        </p:spPr>
      </p:pic>
      <p:pic>
        <p:nvPicPr>
          <p:cNvPr id="27" name="Рисунок 26" descr="volocopter1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554148" y="2324942"/>
            <a:ext cx="1667936" cy="684000"/>
          </a:xfrm>
          <a:prstGeom prst="rect">
            <a:avLst/>
          </a:prstGeom>
        </p:spPr>
      </p:pic>
      <p:pic>
        <p:nvPicPr>
          <p:cNvPr id="28" name="Рисунок 27" descr="hqdefault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535820" y="6044702"/>
            <a:ext cx="1145009" cy="684000"/>
          </a:xfrm>
          <a:prstGeom prst="rect">
            <a:avLst/>
          </a:prstGeom>
        </p:spPr>
      </p:pic>
      <p:pic>
        <p:nvPicPr>
          <p:cNvPr id="29" name="Рисунок 28" descr="home6_1186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301242" y="3795066"/>
            <a:ext cx="1107318" cy="684000"/>
          </a:xfrm>
          <a:prstGeom prst="rect">
            <a:avLst/>
          </a:prstGeom>
        </p:spPr>
      </p:pic>
      <p:pic>
        <p:nvPicPr>
          <p:cNvPr id="30" name="Рисунок 29" descr="malloy-aeronautics-hoverbike-14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554149" y="3795066"/>
            <a:ext cx="1215639" cy="684000"/>
          </a:xfrm>
          <a:prstGeom prst="rect">
            <a:avLst/>
          </a:prstGeom>
        </p:spPr>
      </p:pic>
      <p:pic>
        <p:nvPicPr>
          <p:cNvPr id="31" name="Рисунок 30" descr="ehang-184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554148" y="5290590"/>
            <a:ext cx="1186123" cy="684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30811" y="1120139"/>
            <a:ext cx="5014192" cy="32637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</a:rPr>
              <a:t>В последние годы сформирован устойчивый тренд на разработку пилотируемых и грузовых тяжёлых </a:t>
            </a:r>
            <a:r>
              <a:rPr lang="ru-RU" sz="1800" dirty="0" err="1" smtClean="0">
                <a:solidFill>
                  <a:schemeClr val="tx1"/>
                </a:solidFill>
              </a:rPr>
              <a:t>коптеров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</a:rPr>
              <a:t>Предлагаемые конструкции не надёжны и опасны для пилота и окружающих: они имеют открытые винты, питание от единственной батареи, отсутствие резервирования систем и другие проблемы безопасности. </a:t>
            </a:r>
          </a:p>
          <a:p>
            <a:pPr marL="342900" indent="-342900" algn="just"/>
            <a:r>
              <a:rPr lang="ru-RU" sz="1800" dirty="0" smtClean="0">
                <a:solidFill>
                  <a:schemeClr val="tx1"/>
                </a:solidFill>
              </a:rPr>
              <a:t>       Их стоимость высока.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258763"/>
            <a:ext cx="7289800" cy="730250"/>
          </a:xfrm>
        </p:spPr>
        <p:txBody>
          <a:bodyPr/>
          <a:lstStyle/>
          <a:p>
            <a:r>
              <a:rPr lang="ru-RU" b="1" cap="none" smtClean="0">
                <a:latin typeface="Calibri" pitchFamily="34" charset="0"/>
                <a:cs typeface="Calibri" pitchFamily="34" charset="0"/>
              </a:rPr>
              <a:t>ПРЕДПОСЫЛКИ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F9FE868-178E-0F4D-8A9A-79941EADC299}" type="datetime1">
              <a:rPr lang="ru-RU"/>
              <a:pPr>
                <a:defRPr/>
              </a:pPr>
              <a:t>19.08.2017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2DFC83-0C61-41FB-AA87-F1CB1CDCA5EA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18160" y="1203197"/>
            <a:ext cx="4422330" cy="13622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Те же проблемы присущи и БПЛА, всё чаще применяемым среди людей и в городах. Бурно развиваются беспилотные грузовые и пассажирские технологии, но все они базируются на решениях, разработанных </a:t>
            </a:r>
            <a:r>
              <a:rPr lang="ru-RU" sz="1600" b="1" dirty="0" smtClean="0">
                <a:solidFill>
                  <a:schemeClr val="tx1"/>
                </a:solidFill>
              </a:rPr>
              <a:t>для игрушек</a:t>
            </a:r>
            <a:r>
              <a:rPr lang="ru-RU" sz="1600" dirty="0" smtClean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37249" y="4244455"/>
            <a:ext cx="4467717" cy="28023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Энергия БПЛА, упавшего с высоты 20м, сравнима с энергией пули автомата Калашникова.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Парашютные системы не способны спасти аппарат или обеспечить ему безопасный спуск в реальных условиях, когда повреждённый аппарат вращается.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По мере развития рынка перевозок будет расти и число катастроф с такими системами.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0" name="Рисунок 9" descr="1.1прозрач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49362" y="1203197"/>
            <a:ext cx="3555605" cy="2160000"/>
          </a:xfrm>
          <a:prstGeom prst="rect">
            <a:avLst/>
          </a:prstGeom>
        </p:spPr>
      </p:pic>
      <p:pic>
        <p:nvPicPr>
          <p:cNvPr id="11" name="Рисунок 10" descr="2прозрач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67200" y="2909219"/>
            <a:ext cx="3357284" cy="2160000"/>
          </a:xfrm>
          <a:prstGeom prst="rect">
            <a:avLst/>
          </a:prstGeom>
        </p:spPr>
      </p:pic>
      <p:pic>
        <p:nvPicPr>
          <p:cNvPr id="12" name="Рисунок 11" descr="3прозрачный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9783" y="4748225"/>
            <a:ext cx="2996884" cy="21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16241" y="3065615"/>
            <a:ext cx="5117254" cy="28493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ДОЛГОСРОЧНЫЕ ЭФФЕКТЫ </a:t>
            </a:r>
            <a:br>
              <a:rPr lang="ru-RU" b="1" dirty="0" smtClean="0"/>
            </a:br>
            <a:r>
              <a:rPr lang="ru-RU" b="1" dirty="0" smtClean="0"/>
              <a:t>ОТ РЕАЛИЗАЦИИ ПРОЕКТА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E868-178E-0F4D-8A9A-79941EADC299}" type="datetime1">
              <a:rPr lang="ru-RU" smtClean="0"/>
              <a:pPr/>
              <a:t>19.08.2017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60E9-E116-4F2D-91B7-27BAC0D3A97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5025060" y="3065615"/>
            <a:ext cx="1240515" cy="584480"/>
          </a:xfrm>
          <a:prstGeom prst="wedgeRoundRectCallout">
            <a:avLst>
              <a:gd name="adj1" fmla="val 90253"/>
              <a:gd name="adj2" fmla="val 128881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>
                    <a:lumMod val="50000"/>
                  </a:schemeClr>
                </a:solidFill>
              </a:rPr>
              <a:t> Система ориентации,</a:t>
            </a:r>
          </a:p>
          <a:p>
            <a:pPr algn="ctr"/>
            <a:r>
              <a:rPr lang="ru-RU" sz="1000" dirty="0" smtClean="0">
                <a:solidFill>
                  <a:schemeClr val="tx1">
                    <a:lumMod val="50000"/>
                  </a:schemeClr>
                </a:solidFill>
              </a:rPr>
              <a:t>заявка на патент 201513 3295</a:t>
            </a:r>
            <a:endParaRPr lang="ru-RU" sz="1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552174" y="6044639"/>
            <a:ext cx="2067128" cy="604515"/>
          </a:xfrm>
          <a:prstGeom prst="wedgeRoundRectCallout">
            <a:avLst>
              <a:gd name="adj1" fmla="val -22694"/>
              <a:gd name="adj2" fmla="val -335728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>
                    <a:lumMod val="50000"/>
                  </a:schemeClr>
                </a:solidFill>
              </a:rPr>
              <a:t>Съёмное рулевое управление с функцией дистанционного управления,</a:t>
            </a:r>
          </a:p>
          <a:p>
            <a:pPr algn="ctr"/>
            <a:r>
              <a:rPr lang="ru-RU" sz="1000" dirty="0" smtClean="0">
                <a:solidFill>
                  <a:schemeClr val="tx1">
                    <a:lumMod val="50000"/>
                  </a:schemeClr>
                </a:solidFill>
              </a:rPr>
              <a:t>получен патент 201513 5229</a:t>
            </a:r>
            <a:endParaRPr lang="ru-RU" sz="1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8480772" y="3073582"/>
            <a:ext cx="1844900" cy="706537"/>
          </a:xfrm>
          <a:prstGeom prst="wedgeRoundRectCallout">
            <a:avLst>
              <a:gd name="adj1" fmla="val -81283"/>
              <a:gd name="adj2" fmla="val 126404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>
                    <a:lumMod val="50000"/>
                  </a:schemeClr>
                </a:solidFill>
              </a:rPr>
              <a:t>Система бесконтактного отбора мощности от ЛЭП, получена пол. модель 201513 3294</a:t>
            </a:r>
            <a:endParaRPr lang="ru-RU" sz="1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81675" y="6713024"/>
            <a:ext cx="43025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*</a:t>
            </a:r>
            <a:r>
              <a:rPr lang="ru-RU" sz="1200" b="1" dirty="0" smtClean="0">
                <a:solidFill>
                  <a:schemeClr val="tx1"/>
                </a:solidFill>
              </a:rPr>
              <a:t>показан проектный эскиз пилотируемой версии «Гепарда»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4153685" y="6166634"/>
            <a:ext cx="2194100" cy="482520"/>
          </a:xfrm>
          <a:prstGeom prst="wedgeRoundRectCallout">
            <a:avLst>
              <a:gd name="adj1" fmla="val 50266"/>
              <a:gd name="adj2" fmla="val -182673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>
                    <a:lumMod val="50000"/>
                  </a:schemeClr>
                </a:solidFill>
              </a:rPr>
              <a:t> Зажимные быстро разбираемые</a:t>
            </a:r>
          </a:p>
          <a:p>
            <a:pPr algn="ctr"/>
            <a:r>
              <a:rPr lang="ru-RU" sz="1000" dirty="0" smtClean="0">
                <a:solidFill>
                  <a:schemeClr val="tx1">
                    <a:lumMod val="50000"/>
                  </a:schemeClr>
                </a:solidFill>
              </a:rPr>
              <a:t>узлы рамы,</a:t>
            </a:r>
          </a:p>
          <a:p>
            <a:pPr algn="ctr"/>
            <a:r>
              <a:rPr lang="ru-RU" sz="1000" dirty="0" smtClean="0">
                <a:solidFill>
                  <a:schemeClr val="tx1">
                    <a:lumMod val="50000"/>
                  </a:schemeClr>
                </a:solidFill>
              </a:rPr>
              <a:t>получен патент 201513 5229</a:t>
            </a:r>
            <a:endParaRPr lang="ru-RU" sz="1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4153684" y="5181600"/>
            <a:ext cx="1523215" cy="733354"/>
          </a:xfrm>
          <a:prstGeom prst="wedgeRoundRectCallout">
            <a:avLst>
              <a:gd name="adj1" fmla="val 136555"/>
              <a:gd name="adj2" fmla="val -122646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>
                    <a:lumMod val="50000"/>
                  </a:schemeClr>
                </a:solidFill>
              </a:rPr>
              <a:t> Турбокомпрессорное питание,</a:t>
            </a:r>
          </a:p>
          <a:p>
            <a:pPr algn="ctr"/>
            <a:r>
              <a:rPr lang="ru-RU" sz="1000" dirty="0" smtClean="0">
                <a:solidFill>
                  <a:schemeClr val="tx1">
                    <a:lumMod val="50000"/>
                  </a:schemeClr>
                </a:solidFill>
              </a:rPr>
              <a:t>получен патент 201513 5229</a:t>
            </a:r>
            <a:endParaRPr lang="ru-RU" sz="1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8273067" y="2371155"/>
            <a:ext cx="2052605" cy="362061"/>
          </a:xfrm>
          <a:prstGeom prst="wedgeRoundRectCallout">
            <a:avLst>
              <a:gd name="adj1" fmla="val -66910"/>
              <a:gd name="adj2" fmla="val 167950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>
                    <a:lumMod val="50000"/>
                  </a:schemeClr>
                </a:solidFill>
              </a:rPr>
              <a:t>Независимые </a:t>
            </a:r>
            <a:r>
              <a:rPr lang="ru-RU" sz="1000" dirty="0" err="1" smtClean="0">
                <a:solidFill>
                  <a:schemeClr val="tx1">
                    <a:lumMod val="50000"/>
                  </a:schemeClr>
                </a:solidFill>
              </a:rPr>
              <a:t>мотоустановки</a:t>
            </a:r>
            <a:r>
              <a:rPr lang="ru-RU" sz="1000" dirty="0" smtClean="0">
                <a:solidFill>
                  <a:schemeClr val="tx1">
                    <a:lumMod val="50000"/>
                  </a:schemeClr>
                </a:solidFill>
              </a:rPr>
              <a:t>,</a:t>
            </a:r>
          </a:p>
          <a:p>
            <a:pPr algn="ctr"/>
            <a:r>
              <a:rPr lang="ru-RU" sz="1000" dirty="0" smtClean="0">
                <a:solidFill>
                  <a:schemeClr val="tx1">
                    <a:lumMod val="50000"/>
                  </a:schemeClr>
                </a:solidFill>
              </a:rPr>
              <a:t>получен патент 201513 5229</a:t>
            </a:r>
            <a:endParaRPr lang="ru-RU" sz="1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Rectangle 3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52267" y="1186568"/>
            <a:ext cx="4285224" cy="252014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 lIns="72000" tIns="36000" rIns="72000" bIns="3600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charset="0"/>
                <a:sym typeface="Arial" charset="0"/>
              </a:rPr>
              <a:t>Патентование</a:t>
            </a:r>
            <a:endParaRPr lang="ru-RU" sz="1400" b="1" dirty="0">
              <a:solidFill>
                <a:schemeClr val="bg1"/>
              </a:solidFill>
              <a:latin typeface="Arial" charset="0"/>
              <a:sym typeface="Arial" charset="0"/>
            </a:endParaRPr>
          </a:p>
        </p:txBody>
      </p:sp>
      <p:sp>
        <p:nvSpPr>
          <p:cNvPr id="17" name="Rectangle 3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152266" y="1437946"/>
            <a:ext cx="4285224" cy="6339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lIns="72000" tIns="36000" rIns="36000" bIns="36000" anchor="ctr"/>
          <a:lstStyle/>
          <a:p>
            <a:pPr>
              <a:defRPr/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sym typeface="Arial"/>
              </a:rPr>
              <a:t>Три патента РФ получено</a:t>
            </a:r>
          </a:p>
          <a:p>
            <a:pPr>
              <a:defRPr/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+mn-lt"/>
                <a:sym typeface="Arial"/>
              </a:rPr>
              <a:t>Две заявки на патент РФ в производстве</a:t>
            </a:r>
          </a:p>
          <a:p>
            <a:pPr>
              <a:defRPr/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+mn-lt"/>
                <a:sym typeface="Arial"/>
              </a:rPr>
              <a:t>Две заявки на патенты в производстве по системе РСТ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+mn-lt"/>
              <a:sym typeface="Arial"/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9046791" y="5053263"/>
            <a:ext cx="1278881" cy="611877"/>
          </a:xfrm>
          <a:prstGeom prst="wedgeRoundRectCallout">
            <a:avLst>
              <a:gd name="adj1" fmla="val 138"/>
              <a:gd name="adj2" fmla="val -123556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>
                    <a:lumMod val="50000"/>
                  </a:schemeClr>
                </a:solidFill>
              </a:rPr>
              <a:t>Кластерный движитель,</a:t>
            </a:r>
          </a:p>
          <a:p>
            <a:pPr algn="ctr"/>
            <a:r>
              <a:rPr lang="ru-RU" sz="1000" dirty="0" smtClean="0">
                <a:solidFill>
                  <a:schemeClr val="tx1">
                    <a:lumMod val="50000"/>
                  </a:schemeClr>
                </a:solidFill>
              </a:rPr>
              <a:t>получен патент 201513 5229</a:t>
            </a:r>
            <a:endParaRPr lang="ru-RU" sz="1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6152266" y="2345490"/>
            <a:ext cx="1996158" cy="387726"/>
          </a:xfrm>
          <a:prstGeom prst="wedgeRoundRectCallout">
            <a:avLst>
              <a:gd name="adj1" fmla="val -17396"/>
              <a:gd name="adj2" fmla="val 262616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>
                    <a:lumMod val="50000"/>
                  </a:schemeClr>
                </a:solidFill>
              </a:rPr>
              <a:t> Датчики целостности рамы,</a:t>
            </a:r>
          </a:p>
          <a:p>
            <a:pPr algn="ctr"/>
            <a:r>
              <a:rPr lang="ru-RU" sz="1000" dirty="0" smtClean="0">
                <a:solidFill>
                  <a:schemeClr val="tx1">
                    <a:lumMod val="50000"/>
                  </a:schemeClr>
                </a:solidFill>
              </a:rPr>
              <a:t>получен патент 201513 5229</a:t>
            </a:r>
            <a:endParaRPr lang="ru-RU" sz="1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2" name="Рисунок 21" descr="Rэл двойная разрез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51338" y="973777"/>
            <a:ext cx="1325561" cy="207659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75260" y="989018"/>
            <a:ext cx="3870960" cy="5909310"/>
          </a:xfrm>
          <a:prstGeom prst="rect">
            <a:avLst/>
          </a:prstGeom>
          <a:solidFill>
            <a:schemeClr val="accent5">
              <a:lumMod val="60000"/>
              <a:lumOff val="40000"/>
              <a:alpha val="3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400" dirty="0" smtClean="0"/>
              <a:t> Россия выходит на рынок тяжёлых БАС с собственной узнаваемой технологией.</a:t>
            </a:r>
            <a:endParaRPr lang="ru-RU" sz="800" dirty="0" smtClean="0"/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 Разработанные технологии могут применяться на широком спектре беспилотной и пилотируемой авиационной техники.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 БАС в автоматическом или пилотируемом режиме способен эффективно выполнять многие виды мониторинга, лесоохрану, химические работы и санитарные полеты, решать задачи охраны общественного порядка, поиска и спасания, перевозки грузов, а также применяться в личных, корпоративных и спортивных целях.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БАС такого типа могут владеть и использовать не только авиаотряды, но и юридические и физические лица, обладающие соответствующей лицензией. Что даёт возможность сократить цепь посредников между летательным аппаратом и бизнесом.</a:t>
            </a:r>
            <a:endParaRPr lang="ru-RU" sz="800" dirty="0" smtClean="0"/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 Конгломерация в рамках проекта отечественных производителей ПО, микроконтроллеров, двигателей, аккумуляторов, водородных источников, </a:t>
            </a:r>
            <a:r>
              <a:rPr lang="ru-RU" sz="1400" dirty="0" err="1" smtClean="0"/>
              <a:t>сенсорики</a:t>
            </a:r>
            <a:r>
              <a:rPr lang="ru-RU" sz="1400" dirty="0" smtClean="0"/>
              <a:t>, металла, сплавов и их обработки. </a:t>
            </a:r>
            <a:endParaRPr lang="ru-RU" sz="800" dirty="0" smtClean="0"/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 Имеются широкие перспективы реализации продукта на экспорт, подтверждённые отзывами.</a:t>
            </a:r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8805310" y="6037277"/>
            <a:ext cx="1278881" cy="611877"/>
          </a:xfrm>
          <a:prstGeom prst="wedgeRoundRectCallout">
            <a:avLst>
              <a:gd name="adj1" fmla="val -97704"/>
              <a:gd name="adj2" fmla="val -166029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>
                    <a:lumMod val="50000"/>
                  </a:schemeClr>
                </a:solidFill>
              </a:rPr>
              <a:t>Конфигурация энергосистемы,</a:t>
            </a:r>
          </a:p>
          <a:p>
            <a:pPr algn="ctr"/>
            <a:r>
              <a:rPr lang="ru-RU" sz="1000" dirty="0" smtClean="0">
                <a:solidFill>
                  <a:schemeClr val="tx1">
                    <a:lumMod val="50000"/>
                  </a:schemeClr>
                </a:solidFill>
              </a:rPr>
              <a:t>Заявка  на патент</a:t>
            </a:r>
          </a:p>
          <a:p>
            <a:pPr algn="ctr"/>
            <a:r>
              <a:rPr lang="ru-RU" sz="1000" dirty="0" smtClean="0">
                <a:solidFill>
                  <a:schemeClr val="tx1">
                    <a:lumMod val="50000"/>
                  </a:schemeClr>
                </a:solidFill>
              </a:rPr>
              <a:t>201613 0665</a:t>
            </a:r>
            <a:endParaRPr lang="ru-RU" sz="1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110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Результаты проекта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E868-178E-0F4D-8A9A-79941EADC299}" type="datetime1">
              <a:rPr lang="ru-RU" smtClean="0"/>
              <a:pPr/>
              <a:t>19.08.2017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60E9-E116-4F2D-91B7-27BAC0D3A970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7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63409664"/>
              </p:ext>
            </p:extLst>
          </p:nvPr>
        </p:nvGraphicFramePr>
        <p:xfrm>
          <a:off x="781301" y="1010857"/>
          <a:ext cx="9126788" cy="5421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1074"/>
                <a:gridCol w="5345714"/>
              </a:tblGrid>
              <a:tr h="80164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Calibri Light" panose="020F0302020204030204" pitchFamily="34" charset="0"/>
                          <a:cs typeface="Arial" pitchFamily="34" charset="0"/>
                        </a:rPr>
                        <a:t>Результат </a:t>
                      </a:r>
                      <a:endParaRPr lang="ru-RU" sz="1600" b="1" dirty="0">
                        <a:latin typeface="Calibri Light" panose="020F0302020204030204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1" indent="0" algn="l">
                        <a:buFont typeface="Arial" panose="020B0604020202020204" pitchFamily="34" charset="0"/>
                        <a:buNone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Arial" pitchFamily="34" charset="0"/>
                        </a:rPr>
                        <a:t>Описание результата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20483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Calibri Light" panose="020F0302020204030204" pitchFamily="34" charset="0"/>
                          <a:cs typeface="Arial" pitchFamily="34" charset="0"/>
                        </a:rPr>
                        <a:t>Разработка концепции и стенда-аналога БАС для доставки грузов и в перспективе перевозки людей – 06.2018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latin typeface="Calibri Light" panose="020F0302020204030204" pitchFamily="34" charset="0"/>
                        </a:rPr>
                        <a:t>Будет создан летающий полноразмерный стенд-аналог для проведения испытаний и отладки в беспилотном варианте, а также отработки беспилотного применения БАС в</a:t>
                      </a:r>
                      <a:r>
                        <a:rPr lang="ru-RU" sz="1600" baseline="0" dirty="0" smtClean="0">
                          <a:latin typeface="Calibri Light" panose="020F0302020204030204" pitchFamily="34" charset="0"/>
                        </a:rPr>
                        <a:t> сельском хозяйстве, для доставки грузов, инженерных работ и т.д.</a:t>
                      </a:r>
                      <a:endParaRPr lang="ru-RU" sz="1600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181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Разработка программы сертификации в тех случаях, когда сертификация требуется – 01.2020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По итогу испытаний и замеров параметров прототипа будет разработана программа испытания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и сертификации (если требуется) БАС для целевых рынков и подготовлена правовая база для запуска серийного образца.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73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Arial" pitchFamily="34" charset="0"/>
                        </a:rPr>
                        <a:t>Создание предсерийного образца БАС удовлетворяющего критериям надёжности не хуже вертолётов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Arial" pitchFamily="34" charset="0"/>
                        </a:rPr>
                        <a:t>Robinson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Arial" pitchFamily="34" charset="0"/>
                        </a:rPr>
                        <a:t> и стоимости не более автомобиля D класса – 01.2020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Скорректированный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по итогам испытаний демонстратора образец (и/или </a:t>
                      </a:r>
                      <a:r>
                        <a:rPr lang="ru-RU" sz="1600" kern="1200" baseline="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специализирован-ные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образцы для выполнения частных задач)  будет подготовлен для серийного производства и продажи на мировых рынках. 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1179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load-cell-senso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24901" y="5661659"/>
            <a:ext cx="1292384" cy="1292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258763"/>
            <a:ext cx="7289800" cy="730250"/>
          </a:xfrm>
        </p:spPr>
        <p:txBody>
          <a:bodyPr/>
          <a:lstStyle/>
          <a:p>
            <a:r>
              <a:rPr lang="ru-RU" b="1" cap="none" smtClean="0">
                <a:latin typeface="Calibri" pitchFamily="34" charset="0"/>
                <a:cs typeface="Calibri" pitchFamily="34" charset="0"/>
              </a:rPr>
              <a:t>ОПИСАНИЕ ПРОДУКТА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F9FE868-178E-0F4D-8A9A-79941EADC299}" type="datetime1">
              <a:rPr lang="ru-RU"/>
              <a:pPr>
                <a:defRPr/>
              </a:pPr>
              <a:t>19.08.2017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3CF9A-3425-4BF3-BB17-3226E74FDE20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25" name="Рисунок 24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4500" y="2578682"/>
            <a:ext cx="6642100" cy="3189658"/>
          </a:xfrm>
          <a:prstGeom prst="rect">
            <a:avLst/>
          </a:prstGeom>
        </p:spPr>
      </p:pic>
      <p:pic>
        <p:nvPicPr>
          <p:cNvPr id="26" name="Рисунок 25" descr="Rэл двойная общий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15200" y="1273810"/>
            <a:ext cx="2033394" cy="138596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679828" y="276988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Audi</a:t>
            </a:r>
          </a:p>
          <a:p>
            <a:pPr algn="ctr"/>
            <a:r>
              <a:rPr lang="en-US" sz="1200" dirty="0" smtClean="0"/>
              <a:t>A8</a:t>
            </a:r>
            <a:endParaRPr lang="ru-RU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7449542" y="2297574"/>
            <a:ext cx="140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chemeClr val="accent1">
                    <a:lumMod val="75000"/>
                  </a:schemeClr>
                </a:solidFill>
              </a:rPr>
              <a:t>независимые</a:t>
            </a:r>
          </a:p>
          <a:p>
            <a:r>
              <a:rPr lang="ru-RU" sz="900" b="1" dirty="0" err="1" smtClean="0">
                <a:solidFill>
                  <a:schemeClr val="accent1">
                    <a:lumMod val="75000"/>
                  </a:schemeClr>
                </a:solidFill>
              </a:rPr>
              <a:t>мотоустановки</a:t>
            </a:r>
            <a:endParaRPr lang="ru-RU" sz="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Прямоугольная выноска 28"/>
          <p:cNvSpPr/>
          <p:nvPr/>
        </p:nvSpPr>
        <p:spPr>
          <a:xfrm>
            <a:off x="7500342" y="1235710"/>
            <a:ext cx="2062758" cy="1430412"/>
          </a:xfrm>
          <a:prstGeom prst="wedgeRectCallout">
            <a:avLst>
              <a:gd name="adj1" fmla="val -17702"/>
              <a:gd name="adj2" fmla="val 119143"/>
            </a:avLst>
          </a:prstGeom>
          <a:solidFill>
            <a:schemeClr val="tx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286603" y="1235711"/>
            <a:ext cx="2716948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/>
              <a:t>    Решением проблемы безопасности и надёжности является </a:t>
            </a:r>
            <a:r>
              <a:rPr lang="ru-RU" sz="1100" b="1" dirty="0" smtClean="0"/>
              <a:t>кластерная архитектура</a:t>
            </a:r>
            <a:r>
              <a:rPr lang="ru-RU" sz="1100" dirty="0" smtClean="0"/>
              <a:t>, где:</a:t>
            </a:r>
          </a:p>
          <a:p>
            <a:pPr algn="just"/>
            <a:endParaRPr lang="ru-RU" sz="1100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1100" dirty="0" smtClean="0"/>
              <a:t> Независимые </a:t>
            </a:r>
            <a:r>
              <a:rPr lang="ru-RU" sz="1100" dirty="0" err="1" smtClean="0"/>
              <a:t>мотоустановки</a:t>
            </a:r>
            <a:r>
              <a:rPr lang="ru-RU" sz="1100" dirty="0" smtClean="0"/>
              <a:t> содержат аппаратуру управления, двигатель и источники питания. Таким образом, даже пожар батареи не влияет на работу соседних мотоустановок. </a:t>
            </a:r>
          </a:p>
          <a:p>
            <a:pPr algn="just">
              <a:buFont typeface="Wingdings" pitchFamily="2" charset="2"/>
              <a:buChar char="Ø"/>
            </a:pPr>
            <a:endParaRPr lang="ru-RU" sz="1100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1100" dirty="0" smtClean="0"/>
              <a:t>Пропеллеры защищены и безопасны для пилота и окружающих.</a:t>
            </a:r>
          </a:p>
          <a:p>
            <a:pPr algn="just">
              <a:buFont typeface="Wingdings" pitchFamily="2" charset="2"/>
              <a:buChar char="Ø"/>
            </a:pPr>
            <a:endParaRPr lang="ru-RU" sz="1100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1100" dirty="0" smtClean="0"/>
              <a:t>Все системы мультикоптера имеют горячее резервирование. Отказ любой из систем не мешает продолжать эксплуатацию до планового ремонта. Это снимает с владельца заботы, типичные для владения другими типами летательных аппаратов.</a:t>
            </a:r>
          </a:p>
          <a:p>
            <a:pPr algn="just">
              <a:buFont typeface="Wingdings" pitchFamily="2" charset="2"/>
              <a:buChar char="Ø"/>
            </a:pPr>
            <a:endParaRPr lang="ru-RU" sz="1100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1100" dirty="0" err="1" smtClean="0"/>
              <a:t>Мультикоптеру</a:t>
            </a:r>
            <a:r>
              <a:rPr lang="ru-RU" sz="1100" dirty="0" smtClean="0"/>
              <a:t> не нужны средства спасения; даже потеряв треть </a:t>
            </a:r>
            <a:r>
              <a:rPr lang="ru-RU" sz="1100" dirty="0" err="1" smtClean="0"/>
              <a:t>мотоустановок</a:t>
            </a:r>
            <a:r>
              <a:rPr lang="ru-RU" sz="1100" dirty="0" smtClean="0"/>
              <a:t> он продолжает лететь и управляться. Падение аппарата практически исключено, что делает его безопасным для применения в городах и среди людей.</a:t>
            </a:r>
          </a:p>
          <a:p>
            <a:pPr algn="just">
              <a:buFont typeface="Wingdings" pitchFamily="2" charset="2"/>
              <a:buChar char="Ø"/>
            </a:pPr>
            <a:endParaRPr lang="ru-RU" sz="1100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1100" dirty="0" smtClean="0"/>
              <a:t>Мультикоптер имеет развитую систему самодиагностики, состоящую из набора датчиков, непрерывно контролирующих все системы и элементы аппарата.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38500" y="1210311"/>
            <a:ext cx="4121150" cy="1277273"/>
          </a:xfrm>
          <a:prstGeom prst="rect">
            <a:avLst/>
          </a:prstGeom>
          <a:solidFill>
            <a:schemeClr val="accent5">
              <a:lumMod val="60000"/>
              <a:lumOff val="40000"/>
              <a:alpha val="3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100" dirty="0" smtClean="0"/>
              <a:t>Блочная конструкция и самодиагностика упрощают ремонт, делая возможным быстрое развёртывание дилерской сети на базе автомастерских.</a:t>
            </a:r>
          </a:p>
          <a:p>
            <a:pPr algn="just">
              <a:buFont typeface="Arial" pitchFamily="34" charset="0"/>
              <a:buChar char="•"/>
            </a:pPr>
            <a:r>
              <a:rPr lang="ru-RU" sz="1100" dirty="0" smtClean="0"/>
              <a:t>Сложение мультикоптера осуществляется поднятием боковых кластеров вверх, к кабине, и фиксации их в таком положении.</a:t>
            </a:r>
          </a:p>
          <a:p>
            <a:pPr algn="just">
              <a:buFont typeface="Arial" pitchFamily="34" charset="0"/>
              <a:buChar char="•"/>
            </a:pPr>
            <a:r>
              <a:rPr lang="ru-RU" sz="1100" dirty="0" smtClean="0"/>
              <a:t>В собранном виде мультикоптер занимает менее одного парковочного места и перевозится на стандартном автоприцепе.</a:t>
            </a:r>
          </a:p>
        </p:txBody>
      </p:sp>
      <p:pic>
        <p:nvPicPr>
          <p:cNvPr id="33" name="Рисунок 32" descr="gyrosc1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3665275" y="5486399"/>
            <a:ext cx="1013405" cy="1700713"/>
          </a:xfrm>
          <a:prstGeom prst="rect">
            <a:avLst/>
          </a:prstGeom>
        </p:spPr>
      </p:pic>
      <p:pic>
        <p:nvPicPr>
          <p:cNvPr id="34" name="Рисунок 33" descr="config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40403" y="6195306"/>
            <a:ext cx="2025317" cy="82126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502661" y="6950711"/>
            <a:ext cx="13817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/>
              <a:t>Подавление нутации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42660" y="6981191"/>
            <a:ext cx="2110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/>
              <a:t>Датчики целостности рамы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752841" y="6828791"/>
            <a:ext cx="13817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/>
              <a:t>Датчики вибрации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9pt6FRTAU29OCOOIqPv7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iwmpxWgDkWd0MbL2.SCKQ"/>
</p:tagLst>
</file>

<file path=ppt/theme/theme1.xml><?xml version="1.0" encoding="utf-8"?>
<a:theme xmlns:a="http://schemas.openxmlformats.org/drawingml/2006/main" name="Тема Office">
  <a:themeElements>
    <a:clrScheme name="НТИ">
      <a:dk1>
        <a:srgbClr val="0C0C0C"/>
      </a:dk1>
      <a:lt1>
        <a:sysClr val="window" lastClr="FFFFFF"/>
      </a:lt1>
      <a:dk2>
        <a:srgbClr val="0C0C0C"/>
      </a:dk2>
      <a:lt2>
        <a:srgbClr val="FFFFFF"/>
      </a:lt2>
      <a:accent1>
        <a:srgbClr val="8E708F"/>
      </a:accent1>
      <a:accent2>
        <a:srgbClr val="71A2C3"/>
      </a:accent2>
      <a:accent3>
        <a:srgbClr val="C8B1AC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Example RVC_2014</Template>
  <TotalTime>10141</TotalTime>
  <Words>3645</Words>
  <Application>Microsoft Office PowerPoint</Application>
  <PresentationFormat>Произвольный</PresentationFormat>
  <Paragraphs>713</Paragraphs>
  <Slides>24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Проект « БАС  «ГЕПАРД» »  Направление «№1.3. КОМПЛЕКСНЫЕ РЕШЕНИЯ ПО ПЕРЕВОЗКЕ ГРУЗОВ И ПАССАЖИРОВ С ПРИМЕНЕНИЕМ БАС»  Дорожная карта «Аэронет»   </vt:lpstr>
      <vt:lpstr>ВАРИАНТЫ ИСПОЛНЕНИЯ</vt:lpstr>
      <vt:lpstr>МЕСТО ПРОЕКТА В ДОРОЖНОЙ КАРТЕ</vt:lpstr>
      <vt:lpstr>Общая информация</vt:lpstr>
      <vt:lpstr>ПРЕДПОСЫЛКИ</vt:lpstr>
      <vt:lpstr>ПРЕДПОСЫЛКИ</vt:lpstr>
      <vt:lpstr>ДОЛГОСРОЧНЫЕ ЭФФЕКТЫ  ОТ РЕАЛИЗАЦИИ ПРОЕКТА</vt:lpstr>
      <vt:lpstr>Результаты проекта</vt:lpstr>
      <vt:lpstr>ОПИСАНИЕ ПРОДУКТА</vt:lpstr>
      <vt:lpstr>ОПИСАНИЕ ПРОДУКТА</vt:lpstr>
      <vt:lpstr>ОПИСАНИЕ ПРОДУКТА</vt:lpstr>
      <vt:lpstr>Анализ Рынка</vt:lpstr>
      <vt:lpstr>ОСНОВНЫЕ КОНКУРЕНТЫ И АНАЛОГИ</vt:lpstr>
      <vt:lpstr>ЦЕЛЕВЫЕ ПОКАЗАТЕЛИ ПРОЕКТА</vt:lpstr>
      <vt:lpstr>ОТВЕТСТВЕННЫЕ И УЧАСТНИКИ ПРОЕКТА</vt:lpstr>
      <vt:lpstr>КАЛЕНДАРНЫЙ ПЛАН ПРОЕКТА</vt:lpstr>
      <vt:lpstr>КАЛЕНДАРНЫЙ ПЛАН ПРОЕКТА</vt:lpstr>
      <vt:lpstr>ФИНАНСИРОВАНИЕ ПРОЕКТА</vt:lpstr>
      <vt:lpstr>Источники и формы финансирования в 2017</vt:lpstr>
      <vt:lpstr>РИСКИ И ОТКРЫТЫЕ ВОПРОСЫ</vt:lpstr>
      <vt:lpstr>Расчёты и моделирование</vt:lpstr>
      <vt:lpstr>ПРОТОТИПИРОВАНИЕ</vt:lpstr>
      <vt:lpstr>Динамика развития проекта (по годам)</vt:lpstr>
      <vt:lpstr>Приложения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 Алферов</dc:creator>
  <cp:lastModifiedBy>Dikoy</cp:lastModifiedBy>
  <cp:revision>1265</cp:revision>
  <cp:lastPrinted>2016-05-10T15:35:53Z</cp:lastPrinted>
  <dcterms:created xsi:type="dcterms:W3CDTF">2015-03-18T11:39:51Z</dcterms:created>
  <dcterms:modified xsi:type="dcterms:W3CDTF">2017-08-19T19:19:31Z</dcterms:modified>
</cp:coreProperties>
</file>